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Canva Sans" panose="020B0604020202020204" charset="0"/>
      <p:regular r:id="rId24"/>
    </p:embeddedFont>
    <p:embeddedFont>
      <p:font typeface="TT Commons Pro" panose="020B0604020202020204" charset="0"/>
      <p:regular r:id="rId25"/>
    </p:embeddedFont>
    <p:embeddedFont>
      <p:font typeface="TT Commons Pro Bold" panose="020B0604020202020204" charset="0"/>
      <p:regular r:id="rId26"/>
    </p:embeddedFont>
    <p:embeddedFont>
      <p:font typeface="TT Commons Pro Italic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jpe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jpe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6" name="TextBox 6"/>
          <p:cNvSpPr txBox="1"/>
          <p:nvPr/>
        </p:nvSpPr>
        <p:spPr>
          <a:xfrm>
            <a:off x="1149138" y="7788743"/>
            <a:ext cx="8115300" cy="1819910"/>
          </a:xfrm>
          <a:prstGeom prst="rect">
            <a:avLst/>
          </a:prstGeom>
        </p:spPr>
        <p:txBody>
          <a:bodyPr lIns="0" tIns="0" rIns="0" bIns="0" rtlCol="0" anchor="t">
            <a:spAutoFit/>
          </a:bodyPr>
          <a:lstStyle/>
          <a:p>
            <a:pPr algn="just">
              <a:lnSpc>
                <a:spcPts val="4290"/>
              </a:lnSpc>
            </a:pPr>
            <a:r>
              <a:rPr lang="en-US" sz="3300">
                <a:solidFill>
                  <a:srgbClr val="007074"/>
                </a:solidFill>
                <a:latin typeface="TT Commons Pro Bold"/>
              </a:rPr>
              <a:t>TEAM MEMBERS</a:t>
            </a:r>
          </a:p>
          <a:p>
            <a:pPr>
              <a:lnSpc>
                <a:spcPts val="3380"/>
              </a:lnSpc>
            </a:pPr>
            <a:r>
              <a:rPr lang="en-US" sz="2600">
                <a:solidFill>
                  <a:srgbClr val="007074"/>
                </a:solidFill>
                <a:latin typeface="TT Commons Pro"/>
              </a:rPr>
              <a:t>MADHAN KUMAR S - 20BEC1112</a:t>
            </a:r>
          </a:p>
          <a:p>
            <a:pPr>
              <a:lnSpc>
                <a:spcPts val="3380"/>
              </a:lnSpc>
            </a:pPr>
            <a:r>
              <a:rPr lang="en-US" sz="2600">
                <a:solidFill>
                  <a:srgbClr val="007074"/>
                </a:solidFill>
                <a:latin typeface="TT Commons Pro"/>
              </a:rPr>
              <a:t>SWETA T - 20BEC1116</a:t>
            </a:r>
          </a:p>
          <a:p>
            <a:pPr marL="0" lvl="0" indent="0" algn="l">
              <a:lnSpc>
                <a:spcPts val="3380"/>
              </a:lnSpc>
            </a:pPr>
            <a:r>
              <a:rPr lang="en-US" sz="2600">
                <a:solidFill>
                  <a:srgbClr val="007074"/>
                </a:solidFill>
                <a:latin typeface="TT Commons Pro"/>
              </a:rPr>
              <a:t>YASWANTH KANNAN G - 20BEC1201</a:t>
            </a:r>
          </a:p>
        </p:txBody>
      </p:sp>
      <p:sp>
        <p:nvSpPr>
          <p:cNvPr id="7" name="TextBox 7"/>
          <p:cNvSpPr txBox="1"/>
          <p:nvPr/>
        </p:nvSpPr>
        <p:spPr>
          <a:xfrm>
            <a:off x="1028700" y="1643953"/>
            <a:ext cx="16230600" cy="3266440"/>
          </a:xfrm>
          <a:prstGeom prst="rect">
            <a:avLst/>
          </a:prstGeom>
        </p:spPr>
        <p:txBody>
          <a:bodyPr lIns="0" tIns="0" rIns="0" bIns="0" rtlCol="0" anchor="t">
            <a:spAutoFit/>
          </a:bodyPr>
          <a:lstStyle/>
          <a:p>
            <a:pPr>
              <a:lnSpc>
                <a:spcPts val="8480"/>
              </a:lnSpc>
            </a:pPr>
            <a:r>
              <a:rPr lang="en-US" sz="8000">
                <a:solidFill>
                  <a:srgbClr val="007074"/>
                </a:solidFill>
                <a:latin typeface="TT Commons Pro Bold"/>
              </a:rPr>
              <a:t>Automatic Number Plate Recognition (ANPR) along with Facial Recognition </a:t>
            </a:r>
          </a:p>
        </p:txBody>
      </p:sp>
      <p:sp>
        <p:nvSpPr>
          <p:cNvPr id="9" name="TextBox 9"/>
          <p:cNvSpPr txBox="1"/>
          <p:nvPr/>
        </p:nvSpPr>
        <p:spPr>
          <a:xfrm>
            <a:off x="11734800" y="5601114"/>
            <a:ext cx="12054786" cy="744455"/>
          </a:xfrm>
          <a:prstGeom prst="rect">
            <a:avLst/>
          </a:prstGeom>
        </p:spPr>
        <p:txBody>
          <a:bodyPr lIns="0" tIns="0" rIns="0" bIns="0" rtlCol="0" anchor="t">
            <a:spAutoFit/>
          </a:bodyPr>
          <a:lstStyle/>
          <a:p>
            <a:pPr>
              <a:lnSpc>
                <a:spcPts val="5768"/>
              </a:lnSpc>
            </a:pPr>
            <a:r>
              <a:rPr lang="en-US" sz="5441">
                <a:solidFill>
                  <a:srgbClr val="007074"/>
                </a:solidFill>
                <a:latin typeface="TT Commons Pro"/>
              </a:rPr>
              <a:t>TEAM MYSTREE</a:t>
            </a:r>
          </a:p>
        </p:txBody>
      </p:sp>
      <p:sp>
        <p:nvSpPr>
          <p:cNvPr id="10" name="TextBox 10"/>
          <p:cNvSpPr txBox="1"/>
          <p:nvPr/>
        </p:nvSpPr>
        <p:spPr>
          <a:xfrm>
            <a:off x="1149138" y="872065"/>
            <a:ext cx="12054786" cy="667112"/>
          </a:xfrm>
          <a:prstGeom prst="rect">
            <a:avLst/>
          </a:prstGeom>
        </p:spPr>
        <p:txBody>
          <a:bodyPr lIns="0" tIns="0" rIns="0" bIns="0" rtlCol="0" anchor="t">
            <a:spAutoFit/>
          </a:bodyPr>
          <a:lstStyle/>
          <a:p>
            <a:pPr>
              <a:lnSpc>
                <a:spcPts val="5132"/>
              </a:lnSpc>
            </a:pPr>
            <a:r>
              <a:rPr lang="en-US" sz="4841" dirty="0">
                <a:solidFill>
                  <a:srgbClr val="007074"/>
                </a:solidFill>
                <a:latin typeface="TT Commons Pro"/>
              </a:rPr>
              <a:t>KVH - 005</a:t>
            </a:r>
          </a:p>
        </p:txBody>
      </p:sp>
      <p:grpSp>
        <p:nvGrpSpPr>
          <p:cNvPr id="12" name="Group 11">
            <a:extLst>
              <a:ext uri="{FF2B5EF4-FFF2-40B4-BE49-F238E27FC236}">
                <a16:creationId xmlns:a16="http://schemas.microsoft.com/office/drawing/2014/main" id="{E069F3C3-71DB-1F02-234F-345829591D60}"/>
              </a:ext>
            </a:extLst>
          </p:cNvPr>
          <p:cNvGrpSpPr/>
          <p:nvPr/>
        </p:nvGrpSpPr>
        <p:grpSpPr>
          <a:xfrm>
            <a:off x="15087600" y="7788743"/>
            <a:ext cx="3063483" cy="2276179"/>
            <a:chOff x="13335000" y="7789242"/>
            <a:chExt cx="3063483" cy="2276179"/>
          </a:xfrm>
        </p:grpSpPr>
        <p:grpSp>
          <p:nvGrpSpPr>
            <p:cNvPr id="4" name="Group 4"/>
            <p:cNvGrpSpPr/>
            <p:nvPr/>
          </p:nvGrpSpPr>
          <p:grpSpPr>
            <a:xfrm>
              <a:off x="14097000" y="7789242"/>
              <a:ext cx="2301483" cy="2276179"/>
              <a:chOff x="0" y="0"/>
              <a:chExt cx="6233160" cy="2892204"/>
            </a:xfrm>
          </p:grpSpPr>
          <p:sp>
            <p:nvSpPr>
              <p:cNvPr id="5" name="Freeform 5"/>
              <p:cNvSpPr/>
              <p:nvPr/>
            </p:nvSpPr>
            <p:spPr>
              <a:xfrm>
                <a:off x="0" y="-10160"/>
                <a:ext cx="6233160" cy="2913794"/>
              </a:xfrm>
              <a:custGeom>
                <a:avLst/>
                <a:gdLst/>
                <a:ahLst/>
                <a:cxnLst/>
                <a:rect l="l" t="t" r="r" b="b"/>
                <a:pathLst>
                  <a:path w="6233160" h="2913794">
                    <a:moveTo>
                      <a:pt x="5897880" y="579120"/>
                    </a:moveTo>
                    <a:lnTo>
                      <a:pt x="3451860" y="40640"/>
                    </a:lnTo>
                    <a:cubicBezTo>
                      <a:pt x="3267710" y="0"/>
                      <a:pt x="2965450" y="0"/>
                      <a:pt x="2781300" y="40640"/>
                    </a:cubicBezTo>
                    <a:lnTo>
                      <a:pt x="335280" y="579120"/>
                    </a:lnTo>
                    <a:cubicBezTo>
                      <a:pt x="151130" y="619760"/>
                      <a:pt x="0" y="807720"/>
                      <a:pt x="0" y="996950"/>
                    </a:cubicBezTo>
                    <a:lnTo>
                      <a:pt x="0" y="1893984"/>
                    </a:lnTo>
                    <a:cubicBezTo>
                      <a:pt x="0" y="2087024"/>
                      <a:pt x="151130" y="2278794"/>
                      <a:pt x="335280" y="2320704"/>
                    </a:cubicBezTo>
                    <a:lnTo>
                      <a:pt x="2781300" y="2871884"/>
                    </a:lnTo>
                    <a:cubicBezTo>
                      <a:pt x="2965450" y="2913794"/>
                      <a:pt x="3267710" y="2913794"/>
                      <a:pt x="3451860" y="2871884"/>
                    </a:cubicBezTo>
                    <a:lnTo>
                      <a:pt x="5897880" y="2320704"/>
                    </a:lnTo>
                    <a:cubicBezTo>
                      <a:pt x="6082030" y="2278794"/>
                      <a:pt x="6233160" y="2087024"/>
                      <a:pt x="6233160" y="1893984"/>
                    </a:cubicBezTo>
                    <a:lnTo>
                      <a:pt x="6233160" y="996950"/>
                    </a:lnTo>
                    <a:cubicBezTo>
                      <a:pt x="6233160" y="807720"/>
                      <a:pt x="6082030" y="619760"/>
                      <a:pt x="5897880" y="579120"/>
                    </a:cubicBezTo>
                    <a:close/>
                  </a:path>
                </a:pathLst>
              </a:custGeom>
              <a:solidFill>
                <a:srgbClr val="007074"/>
              </a:solidFill>
            </p:spPr>
          </p:sp>
        </p:grpSp>
        <p:sp>
          <p:nvSpPr>
            <p:cNvPr id="8" name="TextBox 8"/>
            <p:cNvSpPr txBox="1"/>
            <p:nvPr/>
          </p:nvSpPr>
          <p:spPr>
            <a:xfrm>
              <a:off x="13335000" y="8792680"/>
              <a:ext cx="2712910" cy="269304"/>
            </a:xfrm>
            <a:prstGeom prst="rect">
              <a:avLst/>
            </a:prstGeom>
          </p:spPr>
          <p:txBody>
            <a:bodyPr lIns="0" tIns="0" rIns="0" bIns="0" rtlCol="0" anchor="t">
              <a:spAutoFit/>
            </a:bodyPr>
            <a:lstStyle/>
            <a:p>
              <a:pPr algn="r">
                <a:lnSpc>
                  <a:spcPts val="2120"/>
                </a:lnSpc>
              </a:pPr>
              <a:r>
                <a:rPr lang="en-US" sz="2000" dirty="0">
                  <a:solidFill>
                    <a:srgbClr val="6AABA5"/>
                  </a:solidFill>
                  <a:latin typeface="TT Commons Pro"/>
                </a:rPr>
                <a:t>KAVACH 2023</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4" name="TextBox 4"/>
          <p:cNvSpPr txBox="1"/>
          <p:nvPr/>
        </p:nvSpPr>
        <p:spPr>
          <a:xfrm>
            <a:off x="787282" y="409656"/>
            <a:ext cx="15808858" cy="10280159"/>
          </a:xfrm>
          <a:prstGeom prst="rect">
            <a:avLst/>
          </a:prstGeom>
        </p:spPr>
        <p:txBody>
          <a:bodyPr lIns="0" tIns="0" rIns="0" bIns="0" rtlCol="0" anchor="t">
            <a:spAutoFit/>
          </a:bodyPr>
          <a:lstStyle/>
          <a:p>
            <a:pPr algn="l">
              <a:lnSpc>
                <a:spcPts val="4715"/>
              </a:lnSpc>
            </a:pPr>
            <a:endParaRPr/>
          </a:p>
          <a:p>
            <a:pPr algn="l">
              <a:lnSpc>
                <a:spcPts val="6001"/>
              </a:lnSpc>
            </a:pPr>
            <a:r>
              <a:rPr lang="en-US" sz="3750" u="none">
                <a:solidFill>
                  <a:srgbClr val="007074"/>
                </a:solidFill>
                <a:latin typeface="TT Commons Pro Bold"/>
              </a:rPr>
              <a:t>USE CASES</a:t>
            </a:r>
          </a:p>
          <a:p>
            <a:pPr algn="l">
              <a:lnSpc>
                <a:spcPts val="6001"/>
              </a:lnSpc>
            </a:pPr>
            <a:endParaRPr lang="en-US" sz="3750" u="none">
              <a:solidFill>
                <a:srgbClr val="007074"/>
              </a:solidFill>
              <a:latin typeface="TT Commons Pro Bold"/>
            </a:endParaRPr>
          </a:p>
          <a:p>
            <a:pPr marL="1531658" lvl="2" indent="-510553" algn="l">
              <a:lnSpc>
                <a:spcPts val="5675"/>
              </a:lnSpc>
              <a:buFont typeface="Arial"/>
              <a:buChar char="⚬"/>
            </a:pPr>
            <a:r>
              <a:rPr lang="en-US" sz="3547" u="none">
                <a:solidFill>
                  <a:srgbClr val="007074"/>
                </a:solidFill>
                <a:latin typeface="TT Commons Pro"/>
              </a:rPr>
              <a:t>Stolen vehicle tracking </a:t>
            </a:r>
          </a:p>
          <a:p>
            <a:pPr algn="l">
              <a:lnSpc>
                <a:spcPts val="5675"/>
              </a:lnSpc>
            </a:pPr>
            <a:endParaRPr lang="en-US" sz="3547" u="none">
              <a:solidFill>
                <a:srgbClr val="007074"/>
              </a:solidFill>
              <a:latin typeface="TT Commons Pro"/>
            </a:endParaRPr>
          </a:p>
          <a:p>
            <a:pPr marL="1531658" lvl="2" indent="-510553" algn="l">
              <a:lnSpc>
                <a:spcPts val="5675"/>
              </a:lnSpc>
              <a:buFont typeface="Arial"/>
              <a:buChar char="⚬"/>
            </a:pPr>
            <a:r>
              <a:rPr lang="en-US" sz="3547" u="none">
                <a:solidFill>
                  <a:srgbClr val="007074"/>
                </a:solidFill>
                <a:latin typeface="TT Commons Pro"/>
              </a:rPr>
              <a:t>Facial Identification </a:t>
            </a:r>
          </a:p>
          <a:p>
            <a:pPr algn="l">
              <a:lnSpc>
                <a:spcPts val="5675"/>
              </a:lnSpc>
            </a:pPr>
            <a:endParaRPr lang="en-US" sz="3547" u="none">
              <a:solidFill>
                <a:srgbClr val="007074"/>
              </a:solidFill>
              <a:latin typeface="TT Commons Pro"/>
            </a:endParaRPr>
          </a:p>
          <a:p>
            <a:pPr marL="1531658" lvl="2" indent="-510553" algn="l">
              <a:lnSpc>
                <a:spcPts val="5675"/>
              </a:lnSpc>
              <a:buFont typeface="Arial"/>
              <a:buChar char="⚬"/>
            </a:pPr>
            <a:r>
              <a:rPr lang="en-US" sz="3547" u="none">
                <a:solidFill>
                  <a:srgbClr val="007074"/>
                </a:solidFill>
                <a:latin typeface="TT Commons Pro"/>
              </a:rPr>
              <a:t>Driver identification along with number plate recognition </a:t>
            </a:r>
          </a:p>
          <a:p>
            <a:pPr algn="l">
              <a:lnSpc>
                <a:spcPts val="5675"/>
              </a:lnSpc>
            </a:pPr>
            <a:endParaRPr lang="en-US" sz="3547" u="none">
              <a:solidFill>
                <a:srgbClr val="007074"/>
              </a:solidFill>
              <a:latin typeface="TT Commons Pro"/>
            </a:endParaRPr>
          </a:p>
          <a:p>
            <a:pPr marL="1531658" lvl="2" indent="-510553" algn="l">
              <a:lnSpc>
                <a:spcPts val="5675"/>
              </a:lnSpc>
              <a:buFont typeface="Arial"/>
              <a:buChar char="⚬"/>
            </a:pPr>
            <a:r>
              <a:rPr lang="en-US" sz="3547" u="none">
                <a:solidFill>
                  <a:srgbClr val="007074"/>
                </a:solidFill>
                <a:latin typeface="TT Commons Pro"/>
              </a:rPr>
              <a:t>When integrated with CCTV crime detection, a powerful tool in  post-crime detection</a:t>
            </a:r>
          </a:p>
          <a:p>
            <a:pPr algn="l">
              <a:lnSpc>
                <a:spcPts val="5675"/>
              </a:lnSpc>
            </a:pPr>
            <a:endParaRPr lang="en-US" sz="3547" u="none">
              <a:solidFill>
                <a:srgbClr val="007074"/>
              </a:solidFill>
              <a:latin typeface="TT Commons Pro"/>
            </a:endParaRPr>
          </a:p>
          <a:p>
            <a:pPr algn="l">
              <a:lnSpc>
                <a:spcPts val="4715"/>
              </a:lnSpc>
            </a:pPr>
            <a:endParaRPr lang="en-US" sz="3547" u="none">
              <a:solidFill>
                <a:srgbClr val="007074"/>
              </a:solidFill>
              <a:latin typeface="TT Commons Pro"/>
            </a:endParaRPr>
          </a:p>
          <a:p>
            <a:pPr algn="l">
              <a:lnSpc>
                <a:spcPts val="4715"/>
              </a:lnSpc>
            </a:pPr>
            <a:endParaRPr lang="en-US" sz="3547" u="none">
              <a:solidFill>
                <a:srgbClr val="007074"/>
              </a:solidFill>
              <a:latin typeface="TT Commons Pro"/>
            </a:endParaRPr>
          </a:p>
          <a:p>
            <a:pPr algn="l">
              <a:lnSpc>
                <a:spcPts val="4715"/>
              </a:lnSpc>
            </a:pPr>
            <a:endParaRPr lang="en-US" sz="3547" u="none">
              <a:solidFill>
                <a:srgbClr val="007074"/>
              </a:solidFill>
              <a:latin typeface="TT Commons Pro"/>
            </a:endParaRPr>
          </a:p>
        </p:txBody>
      </p:sp>
      <p:sp>
        <p:nvSpPr>
          <p:cNvPr id="7" name="TextBox 7"/>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4" name="TextBox 4"/>
          <p:cNvSpPr txBox="1"/>
          <p:nvPr/>
        </p:nvSpPr>
        <p:spPr>
          <a:xfrm>
            <a:off x="787282" y="409656"/>
            <a:ext cx="15808858" cy="10280159"/>
          </a:xfrm>
          <a:prstGeom prst="rect">
            <a:avLst/>
          </a:prstGeom>
        </p:spPr>
        <p:txBody>
          <a:bodyPr lIns="0" tIns="0" rIns="0" bIns="0" rtlCol="0" anchor="t">
            <a:spAutoFit/>
          </a:bodyPr>
          <a:lstStyle/>
          <a:p>
            <a:pPr algn="l">
              <a:lnSpc>
                <a:spcPts val="4715"/>
              </a:lnSpc>
            </a:pPr>
            <a:endParaRPr/>
          </a:p>
          <a:p>
            <a:pPr algn="l">
              <a:lnSpc>
                <a:spcPts val="6001"/>
              </a:lnSpc>
            </a:pPr>
            <a:r>
              <a:rPr lang="en-US" sz="3750" u="none">
                <a:solidFill>
                  <a:srgbClr val="007074"/>
                </a:solidFill>
                <a:latin typeface="TT Commons Pro Bold"/>
              </a:rPr>
              <a:t>SHOWSTOPPER</a:t>
            </a:r>
          </a:p>
          <a:p>
            <a:pPr algn="l">
              <a:lnSpc>
                <a:spcPts val="6001"/>
              </a:lnSpc>
            </a:pPr>
            <a:endParaRPr lang="en-US" sz="3750" u="none">
              <a:solidFill>
                <a:srgbClr val="007074"/>
              </a:solidFill>
              <a:latin typeface="TT Commons Pro Bold"/>
            </a:endParaRPr>
          </a:p>
          <a:p>
            <a:pPr marL="1531658" lvl="2" indent="-510553" algn="l">
              <a:lnSpc>
                <a:spcPts val="5675"/>
              </a:lnSpc>
              <a:buFont typeface="Arial"/>
              <a:buChar char="⚬"/>
            </a:pPr>
            <a:r>
              <a:rPr lang="en-US" sz="3547" u="none">
                <a:solidFill>
                  <a:srgbClr val="007074"/>
                </a:solidFill>
                <a:latin typeface="TT Commons Pro"/>
              </a:rPr>
              <a:t>CCTV footage dataset </a:t>
            </a:r>
          </a:p>
          <a:p>
            <a:pPr algn="l">
              <a:lnSpc>
                <a:spcPts val="5675"/>
              </a:lnSpc>
            </a:pPr>
            <a:endParaRPr lang="en-US" sz="3547" u="none">
              <a:solidFill>
                <a:srgbClr val="007074"/>
              </a:solidFill>
              <a:latin typeface="TT Commons Pro"/>
            </a:endParaRPr>
          </a:p>
          <a:p>
            <a:pPr marL="1531658" lvl="2" indent="-510553" algn="l">
              <a:lnSpc>
                <a:spcPts val="5675"/>
              </a:lnSpc>
              <a:buFont typeface="Arial"/>
              <a:buChar char="⚬"/>
            </a:pPr>
            <a:r>
              <a:rPr lang="en-US" sz="3547" u="none">
                <a:solidFill>
                  <a:srgbClr val="007074"/>
                </a:solidFill>
                <a:latin typeface="TT Commons Pro"/>
              </a:rPr>
              <a:t>Character matching datasets for various fonts</a:t>
            </a:r>
          </a:p>
          <a:p>
            <a:pPr algn="l">
              <a:lnSpc>
                <a:spcPts val="5675"/>
              </a:lnSpc>
            </a:pPr>
            <a:endParaRPr lang="en-US" sz="3547" u="none">
              <a:solidFill>
                <a:srgbClr val="007074"/>
              </a:solidFill>
              <a:latin typeface="TT Commons Pro"/>
            </a:endParaRPr>
          </a:p>
          <a:p>
            <a:pPr marL="1531658" lvl="2" indent="-510553" algn="l">
              <a:lnSpc>
                <a:spcPts val="5675"/>
              </a:lnSpc>
              <a:buFont typeface="Arial"/>
              <a:buChar char="⚬"/>
            </a:pPr>
            <a:r>
              <a:rPr lang="en-US" sz="3547" u="none">
                <a:solidFill>
                  <a:srgbClr val="007074"/>
                </a:solidFill>
                <a:latin typeface="TT Commons Pro"/>
              </a:rPr>
              <a:t>GPU Configuration</a:t>
            </a:r>
          </a:p>
          <a:p>
            <a:pPr algn="l">
              <a:lnSpc>
                <a:spcPts val="5675"/>
              </a:lnSpc>
            </a:pPr>
            <a:endParaRPr lang="en-US" sz="3547" u="none">
              <a:solidFill>
                <a:srgbClr val="007074"/>
              </a:solidFill>
              <a:latin typeface="TT Commons Pro"/>
            </a:endParaRPr>
          </a:p>
          <a:p>
            <a:pPr marL="1531658" lvl="2" indent="-510553" algn="l">
              <a:lnSpc>
                <a:spcPts val="5675"/>
              </a:lnSpc>
              <a:buFont typeface="Arial"/>
              <a:buChar char="⚬"/>
            </a:pPr>
            <a:r>
              <a:rPr lang="en-US" sz="3547" u="none">
                <a:solidFill>
                  <a:srgbClr val="007074"/>
                </a:solidFill>
                <a:latin typeface="TT Commons Pro"/>
              </a:rPr>
              <a:t>Character matching datasets for various languages</a:t>
            </a:r>
          </a:p>
          <a:p>
            <a:pPr algn="l">
              <a:lnSpc>
                <a:spcPts val="5675"/>
              </a:lnSpc>
            </a:pPr>
            <a:endParaRPr lang="en-US" sz="3547" u="none">
              <a:solidFill>
                <a:srgbClr val="007074"/>
              </a:solidFill>
              <a:latin typeface="TT Commons Pro"/>
            </a:endParaRPr>
          </a:p>
          <a:p>
            <a:pPr marL="1531658" lvl="2" indent="-510553" algn="l">
              <a:lnSpc>
                <a:spcPts val="5675"/>
              </a:lnSpc>
              <a:buFont typeface="Arial"/>
              <a:buChar char="⚬"/>
            </a:pPr>
            <a:r>
              <a:rPr lang="en-US" sz="3547" u="none">
                <a:solidFill>
                  <a:srgbClr val="007074"/>
                </a:solidFill>
                <a:latin typeface="TT Commons Pro"/>
              </a:rPr>
              <a:t>Facial database</a:t>
            </a:r>
          </a:p>
          <a:p>
            <a:pPr algn="l">
              <a:lnSpc>
                <a:spcPts val="4715"/>
              </a:lnSpc>
            </a:pPr>
            <a:endParaRPr lang="en-US" sz="3547" u="none">
              <a:solidFill>
                <a:srgbClr val="007074"/>
              </a:solidFill>
              <a:latin typeface="TT Commons Pro"/>
            </a:endParaRPr>
          </a:p>
          <a:p>
            <a:pPr algn="l">
              <a:lnSpc>
                <a:spcPts val="4715"/>
              </a:lnSpc>
            </a:pPr>
            <a:endParaRPr lang="en-US" sz="3547" u="none">
              <a:solidFill>
                <a:srgbClr val="007074"/>
              </a:solidFill>
              <a:latin typeface="TT Commons Pro"/>
            </a:endParaRPr>
          </a:p>
          <a:p>
            <a:pPr algn="l">
              <a:lnSpc>
                <a:spcPts val="4715"/>
              </a:lnSpc>
            </a:pPr>
            <a:endParaRPr lang="en-US" sz="3547" u="none">
              <a:solidFill>
                <a:srgbClr val="007074"/>
              </a:solidFill>
              <a:latin typeface="TT Commons Pro"/>
            </a:endParaRPr>
          </a:p>
        </p:txBody>
      </p:sp>
      <p:sp>
        <p:nvSpPr>
          <p:cNvPr id="7" name="TextBox 7"/>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3408069" y="1597333"/>
            <a:ext cx="11988800" cy="8229600"/>
          </a:xfrm>
          <a:prstGeom prst="rect">
            <a:avLst/>
          </a:prstGeom>
        </p:spPr>
      </p:pic>
      <p:sp>
        <p:nvSpPr>
          <p:cNvPr id="7" name="TextBox 7"/>
          <p:cNvSpPr txBox="1"/>
          <p:nvPr/>
        </p:nvSpPr>
        <p:spPr>
          <a:xfrm>
            <a:off x="968288" y="-142875"/>
            <a:ext cx="15808858" cy="4517534"/>
          </a:xfrm>
          <a:prstGeom prst="rect">
            <a:avLst/>
          </a:prstGeom>
        </p:spPr>
        <p:txBody>
          <a:bodyPr lIns="0" tIns="0" rIns="0" bIns="0" rtlCol="0" anchor="t">
            <a:spAutoFit/>
          </a:bodyPr>
          <a:lstStyle/>
          <a:p>
            <a:pPr algn="l">
              <a:lnSpc>
                <a:spcPts val="4715"/>
              </a:lnSpc>
            </a:pPr>
            <a:endParaRPr/>
          </a:p>
          <a:p>
            <a:pPr algn="l">
              <a:lnSpc>
                <a:spcPts val="6001"/>
              </a:lnSpc>
            </a:pPr>
            <a:r>
              <a:rPr lang="en-US" sz="3750" u="none">
                <a:solidFill>
                  <a:srgbClr val="007074"/>
                </a:solidFill>
                <a:latin typeface="TT Commons Pro Bold"/>
              </a:rPr>
              <a:t>OUTPUTS - License Plate Detection</a:t>
            </a:r>
          </a:p>
          <a:p>
            <a:pPr algn="l">
              <a:lnSpc>
                <a:spcPts val="5675"/>
              </a:lnSpc>
            </a:pPr>
            <a:endParaRPr lang="en-US" sz="3750" u="none">
              <a:solidFill>
                <a:srgbClr val="007074"/>
              </a:solidFill>
              <a:latin typeface="TT Commons Pro Bold"/>
            </a:endParaRPr>
          </a:p>
          <a:p>
            <a:pPr algn="l">
              <a:lnSpc>
                <a:spcPts val="567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p:txBody>
      </p:sp>
      <p:sp>
        <p:nvSpPr>
          <p:cNvPr id="8" name="TextBox 8"/>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2777490" y="1350010"/>
            <a:ext cx="12733020" cy="8229600"/>
          </a:xfrm>
          <a:prstGeom prst="rect">
            <a:avLst/>
          </a:prstGeom>
        </p:spPr>
      </p:pic>
      <p:sp>
        <p:nvSpPr>
          <p:cNvPr id="7" name="TextBox 7"/>
          <p:cNvSpPr txBox="1"/>
          <p:nvPr/>
        </p:nvSpPr>
        <p:spPr>
          <a:xfrm>
            <a:off x="968288" y="-57150"/>
            <a:ext cx="15808858" cy="4517534"/>
          </a:xfrm>
          <a:prstGeom prst="rect">
            <a:avLst/>
          </a:prstGeom>
        </p:spPr>
        <p:txBody>
          <a:bodyPr lIns="0" tIns="0" rIns="0" bIns="0" rtlCol="0" anchor="t">
            <a:spAutoFit/>
          </a:bodyPr>
          <a:lstStyle/>
          <a:p>
            <a:pPr algn="l">
              <a:lnSpc>
                <a:spcPts val="4715"/>
              </a:lnSpc>
            </a:pPr>
            <a:endParaRPr/>
          </a:p>
          <a:p>
            <a:pPr algn="l">
              <a:lnSpc>
                <a:spcPts val="6001"/>
              </a:lnSpc>
            </a:pPr>
            <a:r>
              <a:rPr lang="en-US" sz="3750" u="none">
                <a:solidFill>
                  <a:srgbClr val="007074"/>
                </a:solidFill>
                <a:latin typeface="TT Commons Pro Bold"/>
              </a:rPr>
              <a:t>OUTPUTS - License plate character recognition </a:t>
            </a:r>
          </a:p>
          <a:p>
            <a:pPr algn="l">
              <a:lnSpc>
                <a:spcPts val="5675"/>
              </a:lnSpc>
            </a:pPr>
            <a:endParaRPr lang="en-US" sz="3750" u="none">
              <a:solidFill>
                <a:srgbClr val="007074"/>
              </a:solidFill>
              <a:latin typeface="TT Commons Pro Bold"/>
            </a:endParaRPr>
          </a:p>
          <a:p>
            <a:pPr algn="l">
              <a:lnSpc>
                <a:spcPts val="567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p:txBody>
      </p:sp>
      <p:sp>
        <p:nvSpPr>
          <p:cNvPr id="8" name="TextBox 8"/>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pic>
        <p:nvPicPr>
          <p:cNvPr id="6" name="Picture 6"/>
          <p:cNvPicPr>
            <a:picLocks noChangeAspect="1"/>
          </p:cNvPicPr>
          <p:nvPr/>
        </p:nvPicPr>
        <p:blipFill>
          <a:blip r:embed="rId3"/>
          <a:srcRect/>
          <a:stretch>
            <a:fillRect/>
          </a:stretch>
        </p:blipFill>
        <p:spPr>
          <a:xfrm>
            <a:off x="3215394" y="1808659"/>
            <a:ext cx="11857212" cy="6669682"/>
          </a:xfrm>
          <a:prstGeom prst="rect">
            <a:avLst/>
          </a:prstGeom>
        </p:spPr>
      </p:pic>
      <p:sp>
        <p:nvSpPr>
          <p:cNvPr id="7" name="TextBox 7"/>
          <p:cNvSpPr txBox="1"/>
          <p:nvPr/>
        </p:nvSpPr>
        <p:spPr>
          <a:xfrm>
            <a:off x="968288" y="-142875"/>
            <a:ext cx="15808858" cy="4517534"/>
          </a:xfrm>
          <a:prstGeom prst="rect">
            <a:avLst/>
          </a:prstGeom>
        </p:spPr>
        <p:txBody>
          <a:bodyPr lIns="0" tIns="0" rIns="0" bIns="0" rtlCol="0" anchor="t">
            <a:spAutoFit/>
          </a:bodyPr>
          <a:lstStyle/>
          <a:p>
            <a:pPr algn="l">
              <a:lnSpc>
                <a:spcPts val="4715"/>
              </a:lnSpc>
            </a:pPr>
            <a:endParaRPr/>
          </a:p>
          <a:p>
            <a:pPr algn="l">
              <a:lnSpc>
                <a:spcPts val="6001"/>
              </a:lnSpc>
            </a:pPr>
            <a:r>
              <a:rPr lang="en-US" sz="3750" u="none">
                <a:solidFill>
                  <a:srgbClr val="007074"/>
                </a:solidFill>
                <a:latin typeface="TT Commons Pro Bold"/>
              </a:rPr>
              <a:t>OUTPUTS - Face recognition</a:t>
            </a:r>
          </a:p>
          <a:p>
            <a:pPr algn="l">
              <a:lnSpc>
                <a:spcPts val="5675"/>
              </a:lnSpc>
            </a:pPr>
            <a:endParaRPr lang="en-US" sz="3750" u="none">
              <a:solidFill>
                <a:srgbClr val="007074"/>
              </a:solidFill>
              <a:latin typeface="TT Commons Pro Bold"/>
            </a:endParaRPr>
          </a:p>
          <a:p>
            <a:pPr algn="l">
              <a:lnSpc>
                <a:spcPts val="567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p:txBody>
      </p:sp>
      <p:sp>
        <p:nvSpPr>
          <p:cNvPr id="8" name="TextBox 8"/>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6" name="TextBox 6"/>
          <p:cNvSpPr txBox="1"/>
          <p:nvPr/>
        </p:nvSpPr>
        <p:spPr>
          <a:xfrm>
            <a:off x="968288" y="-142875"/>
            <a:ext cx="15808858" cy="4517534"/>
          </a:xfrm>
          <a:prstGeom prst="rect">
            <a:avLst/>
          </a:prstGeom>
        </p:spPr>
        <p:txBody>
          <a:bodyPr lIns="0" tIns="0" rIns="0" bIns="0" rtlCol="0" anchor="t">
            <a:spAutoFit/>
          </a:bodyPr>
          <a:lstStyle/>
          <a:p>
            <a:pPr algn="l">
              <a:lnSpc>
                <a:spcPts val="4715"/>
              </a:lnSpc>
            </a:pPr>
            <a:endParaRPr/>
          </a:p>
          <a:p>
            <a:pPr algn="l">
              <a:lnSpc>
                <a:spcPts val="6001"/>
              </a:lnSpc>
            </a:pPr>
            <a:r>
              <a:rPr lang="en-US" sz="3750" u="none">
                <a:solidFill>
                  <a:srgbClr val="007074"/>
                </a:solidFill>
                <a:latin typeface="TT Commons Pro Bold"/>
              </a:rPr>
              <a:t>OUTPUTS - Non-standard plate recognition</a:t>
            </a:r>
          </a:p>
          <a:p>
            <a:pPr algn="l">
              <a:lnSpc>
                <a:spcPts val="5675"/>
              </a:lnSpc>
            </a:pPr>
            <a:endParaRPr lang="en-US" sz="3750" u="none">
              <a:solidFill>
                <a:srgbClr val="007074"/>
              </a:solidFill>
              <a:latin typeface="TT Commons Pro Bold"/>
            </a:endParaRPr>
          </a:p>
          <a:p>
            <a:pPr algn="l">
              <a:lnSpc>
                <a:spcPts val="567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p:txBody>
      </p:sp>
      <p:pic>
        <p:nvPicPr>
          <p:cNvPr id="7" name="Picture 7"/>
          <p:cNvPicPr>
            <a:picLocks noChangeAspect="1"/>
          </p:cNvPicPr>
          <p:nvPr/>
        </p:nvPicPr>
        <p:blipFill>
          <a:blip r:embed="rId3"/>
          <a:srcRect t="431" b="431"/>
          <a:stretch>
            <a:fillRect/>
          </a:stretch>
        </p:blipFill>
        <p:spPr>
          <a:xfrm>
            <a:off x="6625317" y="1513425"/>
            <a:ext cx="4734254" cy="2861235"/>
          </a:xfrm>
          <a:prstGeom prst="rect">
            <a:avLst/>
          </a:prstGeom>
        </p:spPr>
      </p:pic>
      <p:pic>
        <p:nvPicPr>
          <p:cNvPr id="8" name="Picture 8"/>
          <p:cNvPicPr>
            <a:picLocks noChangeAspect="1"/>
          </p:cNvPicPr>
          <p:nvPr/>
        </p:nvPicPr>
        <p:blipFill>
          <a:blip r:embed="rId4"/>
          <a:srcRect l="3363" t="39252" r="3363"/>
          <a:stretch>
            <a:fillRect/>
          </a:stretch>
        </p:blipFill>
        <p:spPr>
          <a:xfrm>
            <a:off x="752551" y="5363969"/>
            <a:ext cx="9240043" cy="4409804"/>
          </a:xfrm>
          <a:prstGeom prst="rect">
            <a:avLst/>
          </a:prstGeom>
        </p:spPr>
      </p:pic>
      <p:pic>
        <p:nvPicPr>
          <p:cNvPr id="9" name="Picture 9"/>
          <p:cNvPicPr>
            <a:picLocks noChangeAspect="1"/>
          </p:cNvPicPr>
          <p:nvPr/>
        </p:nvPicPr>
        <p:blipFill>
          <a:blip r:embed="rId5"/>
          <a:srcRect t="13111" b="13111"/>
          <a:stretch>
            <a:fillRect/>
          </a:stretch>
        </p:blipFill>
        <p:spPr>
          <a:xfrm>
            <a:off x="10960987" y="5363969"/>
            <a:ext cx="6579895" cy="4452151"/>
          </a:xfrm>
          <a:prstGeom prst="rect">
            <a:avLst/>
          </a:prstGeom>
        </p:spPr>
      </p:pic>
      <p:sp>
        <p:nvSpPr>
          <p:cNvPr id="10" name="TextBox 10"/>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
        <p:nvSpPr>
          <p:cNvPr id="11" name="TextBox 11"/>
          <p:cNvSpPr txBox="1"/>
          <p:nvPr/>
        </p:nvSpPr>
        <p:spPr>
          <a:xfrm>
            <a:off x="2342415" y="2115892"/>
            <a:ext cx="3893939" cy="514349"/>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A non-standard plate</a:t>
            </a:r>
          </a:p>
        </p:txBody>
      </p:sp>
      <p:sp>
        <p:nvSpPr>
          <p:cNvPr id="12" name="TextBox 12"/>
          <p:cNvSpPr txBox="1"/>
          <p:nvPr/>
        </p:nvSpPr>
        <p:spPr>
          <a:xfrm>
            <a:off x="2940231" y="4783579"/>
            <a:ext cx="347495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Plate recognised</a:t>
            </a:r>
          </a:p>
        </p:txBody>
      </p:sp>
      <p:sp>
        <p:nvSpPr>
          <p:cNvPr id="13" name="TextBox 13"/>
          <p:cNvSpPr txBox="1"/>
          <p:nvPr/>
        </p:nvSpPr>
        <p:spPr>
          <a:xfrm>
            <a:off x="12377752" y="4783579"/>
            <a:ext cx="332863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Plate translated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pic>
        <p:nvPicPr>
          <p:cNvPr id="6" name="Picture 6"/>
          <p:cNvPicPr>
            <a:picLocks noChangeAspect="1"/>
          </p:cNvPicPr>
          <p:nvPr/>
        </p:nvPicPr>
        <p:blipFill>
          <a:blip r:embed="rId3"/>
          <a:srcRect/>
          <a:stretch>
            <a:fillRect/>
          </a:stretch>
        </p:blipFill>
        <p:spPr>
          <a:xfrm>
            <a:off x="787282" y="2725573"/>
            <a:ext cx="7663010" cy="5347078"/>
          </a:xfrm>
          <a:prstGeom prst="rect">
            <a:avLst/>
          </a:prstGeom>
        </p:spPr>
      </p:pic>
      <p:pic>
        <p:nvPicPr>
          <p:cNvPr id="7" name="Picture 7"/>
          <p:cNvPicPr>
            <a:picLocks noChangeAspect="1"/>
          </p:cNvPicPr>
          <p:nvPr/>
        </p:nvPicPr>
        <p:blipFill>
          <a:blip r:embed="rId4"/>
          <a:srcRect l="12403" t="5132" r="11098" b="2959"/>
          <a:stretch>
            <a:fillRect/>
          </a:stretch>
        </p:blipFill>
        <p:spPr>
          <a:xfrm>
            <a:off x="9562580" y="2807541"/>
            <a:ext cx="8180334" cy="5265110"/>
          </a:xfrm>
          <a:prstGeom prst="rect">
            <a:avLst/>
          </a:prstGeom>
        </p:spPr>
      </p:pic>
      <p:sp>
        <p:nvSpPr>
          <p:cNvPr id="8" name="TextBox 8"/>
          <p:cNvSpPr txBox="1"/>
          <p:nvPr/>
        </p:nvSpPr>
        <p:spPr>
          <a:xfrm>
            <a:off x="787282" y="409656"/>
            <a:ext cx="15808858" cy="4517534"/>
          </a:xfrm>
          <a:prstGeom prst="rect">
            <a:avLst/>
          </a:prstGeom>
        </p:spPr>
        <p:txBody>
          <a:bodyPr lIns="0" tIns="0" rIns="0" bIns="0" rtlCol="0" anchor="t">
            <a:spAutoFit/>
          </a:bodyPr>
          <a:lstStyle/>
          <a:p>
            <a:pPr algn="l">
              <a:lnSpc>
                <a:spcPts val="4715"/>
              </a:lnSpc>
            </a:pPr>
            <a:endParaRPr/>
          </a:p>
          <a:p>
            <a:pPr algn="l">
              <a:lnSpc>
                <a:spcPts val="6001"/>
              </a:lnSpc>
            </a:pPr>
            <a:r>
              <a:rPr lang="en-US" sz="3750" u="none">
                <a:solidFill>
                  <a:srgbClr val="007074"/>
                </a:solidFill>
                <a:latin typeface="TT Commons Pro Bold"/>
              </a:rPr>
              <a:t>OUTPUTS - Front end website of the basic proposed system </a:t>
            </a:r>
          </a:p>
          <a:p>
            <a:pPr algn="l">
              <a:lnSpc>
                <a:spcPts val="5675"/>
              </a:lnSpc>
            </a:pPr>
            <a:endParaRPr lang="en-US" sz="3750" u="none">
              <a:solidFill>
                <a:srgbClr val="007074"/>
              </a:solidFill>
              <a:latin typeface="TT Commons Pro Bold"/>
            </a:endParaRPr>
          </a:p>
          <a:p>
            <a:pPr algn="l">
              <a:lnSpc>
                <a:spcPts val="567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p:txBody>
      </p:sp>
      <p:sp>
        <p:nvSpPr>
          <p:cNvPr id="9" name="TextBox 9"/>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pic>
        <p:nvPicPr>
          <p:cNvPr id="6" name="Picture 6"/>
          <p:cNvPicPr>
            <a:picLocks noChangeAspect="1"/>
          </p:cNvPicPr>
          <p:nvPr/>
        </p:nvPicPr>
        <p:blipFill>
          <a:blip r:embed="rId3"/>
          <a:srcRect/>
          <a:stretch>
            <a:fillRect/>
          </a:stretch>
        </p:blipFill>
        <p:spPr>
          <a:xfrm>
            <a:off x="545911" y="2988333"/>
            <a:ext cx="8145799" cy="4310333"/>
          </a:xfrm>
          <a:prstGeom prst="rect">
            <a:avLst/>
          </a:prstGeom>
        </p:spPr>
      </p:pic>
      <p:pic>
        <p:nvPicPr>
          <p:cNvPr id="7" name="Picture 7"/>
          <p:cNvPicPr>
            <a:picLocks noChangeAspect="1"/>
          </p:cNvPicPr>
          <p:nvPr/>
        </p:nvPicPr>
        <p:blipFill>
          <a:blip r:embed="rId4"/>
          <a:srcRect/>
          <a:stretch>
            <a:fillRect/>
          </a:stretch>
        </p:blipFill>
        <p:spPr>
          <a:xfrm>
            <a:off x="9144000" y="3018028"/>
            <a:ext cx="8551807" cy="4280639"/>
          </a:xfrm>
          <a:prstGeom prst="rect">
            <a:avLst/>
          </a:prstGeom>
        </p:spPr>
      </p:pic>
      <p:sp>
        <p:nvSpPr>
          <p:cNvPr id="8" name="TextBox 8"/>
          <p:cNvSpPr txBox="1"/>
          <p:nvPr/>
        </p:nvSpPr>
        <p:spPr>
          <a:xfrm>
            <a:off x="787282" y="409656"/>
            <a:ext cx="15808858" cy="4517534"/>
          </a:xfrm>
          <a:prstGeom prst="rect">
            <a:avLst/>
          </a:prstGeom>
        </p:spPr>
        <p:txBody>
          <a:bodyPr lIns="0" tIns="0" rIns="0" bIns="0" rtlCol="0" anchor="t">
            <a:spAutoFit/>
          </a:bodyPr>
          <a:lstStyle/>
          <a:p>
            <a:pPr algn="l">
              <a:lnSpc>
                <a:spcPts val="4715"/>
              </a:lnSpc>
            </a:pPr>
            <a:endParaRPr/>
          </a:p>
          <a:p>
            <a:pPr algn="l">
              <a:lnSpc>
                <a:spcPts val="6001"/>
              </a:lnSpc>
            </a:pPr>
            <a:r>
              <a:rPr lang="en-US" sz="3750" u="none">
                <a:solidFill>
                  <a:srgbClr val="007074"/>
                </a:solidFill>
                <a:latin typeface="TT Commons Pro Bold"/>
              </a:rPr>
              <a:t>OUTPUTS</a:t>
            </a:r>
          </a:p>
          <a:p>
            <a:pPr algn="l">
              <a:lnSpc>
                <a:spcPts val="5675"/>
              </a:lnSpc>
            </a:pPr>
            <a:endParaRPr lang="en-US" sz="3750" u="none">
              <a:solidFill>
                <a:srgbClr val="007074"/>
              </a:solidFill>
              <a:latin typeface="TT Commons Pro Bold"/>
            </a:endParaRPr>
          </a:p>
          <a:p>
            <a:pPr algn="l">
              <a:lnSpc>
                <a:spcPts val="567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a:p>
            <a:pPr algn="l">
              <a:lnSpc>
                <a:spcPts val="4715"/>
              </a:lnSpc>
            </a:pPr>
            <a:endParaRPr lang="en-US" sz="3750" u="none">
              <a:solidFill>
                <a:srgbClr val="007074"/>
              </a:solidFill>
              <a:latin typeface="TT Commons Pro Bold"/>
            </a:endParaRPr>
          </a:p>
        </p:txBody>
      </p:sp>
      <p:sp>
        <p:nvSpPr>
          <p:cNvPr id="9" name="TextBox 9"/>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DEBDA"/>
        </a:solidFill>
        <a:effectLst/>
      </p:bgPr>
    </p:bg>
    <p:spTree>
      <p:nvGrpSpPr>
        <p:cNvPr id="1" name=""/>
        <p:cNvGrpSpPr/>
        <p:nvPr/>
      </p:nvGrpSpPr>
      <p:grpSpPr>
        <a:xfrm>
          <a:off x="0" y="0"/>
          <a:ext cx="0" cy="0"/>
          <a:chOff x="0" y="0"/>
          <a:chExt cx="0" cy="0"/>
        </a:xfrm>
      </p:grpSpPr>
      <p:sp>
        <p:nvSpPr>
          <p:cNvPr id="2" name="TextBox 2"/>
          <p:cNvSpPr txBox="1"/>
          <p:nvPr/>
        </p:nvSpPr>
        <p:spPr>
          <a:xfrm>
            <a:off x="7335441" y="4099243"/>
            <a:ext cx="361711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Thank you !</a:t>
            </a:r>
          </a:p>
        </p:txBody>
      </p:sp>
      <p:sp>
        <p:nvSpPr>
          <p:cNvPr id="3" name="Freeform 5">
            <a:extLst>
              <a:ext uri="{FF2B5EF4-FFF2-40B4-BE49-F238E27FC236}">
                <a16:creationId xmlns:a16="http://schemas.microsoft.com/office/drawing/2014/main" id="{6E5F736A-8CC6-E709-C822-5E05FEFF8A7B}"/>
              </a:ext>
            </a:extLst>
          </p:cNvPr>
          <p:cNvSpPr/>
          <p:nvPr/>
        </p:nvSpPr>
        <p:spPr>
          <a:xfrm>
            <a:off x="15849600" y="7780747"/>
            <a:ext cx="2301483" cy="2293170"/>
          </a:xfrm>
          <a:custGeom>
            <a:avLst/>
            <a:gdLst/>
            <a:ahLst/>
            <a:cxnLst/>
            <a:rect l="l" t="t" r="r" b="b"/>
            <a:pathLst>
              <a:path w="6233160" h="2913794">
                <a:moveTo>
                  <a:pt x="5897880" y="579120"/>
                </a:moveTo>
                <a:lnTo>
                  <a:pt x="3451860" y="40640"/>
                </a:lnTo>
                <a:cubicBezTo>
                  <a:pt x="3267710" y="0"/>
                  <a:pt x="2965450" y="0"/>
                  <a:pt x="2781300" y="40640"/>
                </a:cubicBezTo>
                <a:lnTo>
                  <a:pt x="335280" y="579120"/>
                </a:lnTo>
                <a:cubicBezTo>
                  <a:pt x="151130" y="619760"/>
                  <a:pt x="0" y="807720"/>
                  <a:pt x="0" y="996950"/>
                </a:cubicBezTo>
                <a:lnTo>
                  <a:pt x="0" y="1893984"/>
                </a:lnTo>
                <a:cubicBezTo>
                  <a:pt x="0" y="2087024"/>
                  <a:pt x="151130" y="2278794"/>
                  <a:pt x="335280" y="2320704"/>
                </a:cubicBezTo>
                <a:lnTo>
                  <a:pt x="2781300" y="2871884"/>
                </a:lnTo>
                <a:cubicBezTo>
                  <a:pt x="2965450" y="2913794"/>
                  <a:pt x="3267710" y="2913794"/>
                  <a:pt x="3451860" y="2871884"/>
                </a:cubicBezTo>
                <a:lnTo>
                  <a:pt x="5897880" y="2320704"/>
                </a:lnTo>
                <a:cubicBezTo>
                  <a:pt x="6082030" y="2278794"/>
                  <a:pt x="6233160" y="2087024"/>
                  <a:pt x="6233160" y="1893984"/>
                </a:cubicBezTo>
                <a:lnTo>
                  <a:pt x="6233160" y="996950"/>
                </a:lnTo>
                <a:cubicBezTo>
                  <a:pt x="6233160" y="807720"/>
                  <a:pt x="6082030" y="619760"/>
                  <a:pt x="5897880" y="579120"/>
                </a:cubicBezTo>
                <a:close/>
              </a:path>
            </a:pathLst>
          </a:custGeom>
          <a:solidFill>
            <a:srgbClr val="007074"/>
          </a:solidFill>
        </p:spPr>
      </p:sp>
      <p:sp>
        <p:nvSpPr>
          <p:cNvPr id="4" name="Freeform 5">
            <a:extLst>
              <a:ext uri="{FF2B5EF4-FFF2-40B4-BE49-F238E27FC236}">
                <a16:creationId xmlns:a16="http://schemas.microsoft.com/office/drawing/2014/main" id="{FEA4D4AC-BBB6-BC89-21AF-99F08252A7A7}"/>
              </a:ext>
            </a:extLst>
          </p:cNvPr>
          <p:cNvSpPr/>
          <p:nvPr/>
        </p:nvSpPr>
        <p:spPr>
          <a:xfrm>
            <a:off x="0" y="0"/>
            <a:ext cx="2301483" cy="2293170"/>
          </a:xfrm>
          <a:custGeom>
            <a:avLst/>
            <a:gdLst/>
            <a:ahLst/>
            <a:cxnLst/>
            <a:rect l="l" t="t" r="r" b="b"/>
            <a:pathLst>
              <a:path w="6233160" h="2913794">
                <a:moveTo>
                  <a:pt x="5897880" y="579120"/>
                </a:moveTo>
                <a:lnTo>
                  <a:pt x="3451860" y="40640"/>
                </a:lnTo>
                <a:cubicBezTo>
                  <a:pt x="3267710" y="0"/>
                  <a:pt x="2965450" y="0"/>
                  <a:pt x="2781300" y="40640"/>
                </a:cubicBezTo>
                <a:lnTo>
                  <a:pt x="335280" y="579120"/>
                </a:lnTo>
                <a:cubicBezTo>
                  <a:pt x="151130" y="619760"/>
                  <a:pt x="0" y="807720"/>
                  <a:pt x="0" y="996950"/>
                </a:cubicBezTo>
                <a:lnTo>
                  <a:pt x="0" y="1893984"/>
                </a:lnTo>
                <a:cubicBezTo>
                  <a:pt x="0" y="2087024"/>
                  <a:pt x="151130" y="2278794"/>
                  <a:pt x="335280" y="2320704"/>
                </a:cubicBezTo>
                <a:lnTo>
                  <a:pt x="2781300" y="2871884"/>
                </a:lnTo>
                <a:cubicBezTo>
                  <a:pt x="2965450" y="2913794"/>
                  <a:pt x="3267710" y="2913794"/>
                  <a:pt x="3451860" y="2871884"/>
                </a:cubicBezTo>
                <a:lnTo>
                  <a:pt x="5897880" y="2320704"/>
                </a:lnTo>
                <a:cubicBezTo>
                  <a:pt x="6082030" y="2278794"/>
                  <a:pt x="6233160" y="2087024"/>
                  <a:pt x="6233160" y="1893984"/>
                </a:cubicBezTo>
                <a:lnTo>
                  <a:pt x="6233160" y="996950"/>
                </a:lnTo>
                <a:cubicBezTo>
                  <a:pt x="6233160" y="807720"/>
                  <a:pt x="6082030" y="619760"/>
                  <a:pt x="5897880" y="579120"/>
                </a:cubicBezTo>
                <a:close/>
              </a:path>
            </a:pathLst>
          </a:custGeom>
          <a:solidFill>
            <a:srgbClr val="007074"/>
          </a:solid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grpSp>
        <p:nvGrpSpPr>
          <p:cNvPr id="6" name="Group 6"/>
          <p:cNvGrpSpPr/>
          <p:nvPr/>
        </p:nvGrpSpPr>
        <p:grpSpPr>
          <a:xfrm>
            <a:off x="1028700" y="1028700"/>
            <a:ext cx="13756189" cy="7643250"/>
            <a:chOff x="0" y="0"/>
            <a:chExt cx="18341585" cy="10191000"/>
          </a:xfrm>
        </p:grpSpPr>
        <p:sp>
          <p:nvSpPr>
            <p:cNvPr id="7" name="TextBox 7"/>
            <p:cNvSpPr txBox="1"/>
            <p:nvPr/>
          </p:nvSpPr>
          <p:spPr>
            <a:xfrm>
              <a:off x="0" y="1400695"/>
              <a:ext cx="18341585" cy="8790305"/>
            </a:xfrm>
            <a:prstGeom prst="rect">
              <a:avLst/>
            </a:prstGeom>
          </p:spPr>
          <p:txBody>
            <a:bodyPr lIns="0" tIns="0" rIns="0" bIns="0" rtlCol="0" anchor="t">
              <a:spAutoFit/>
            </a:bodyPr>
            <a:lstStyle/>
            <a:p>
              <a:pPr algn="just">
                <a:lnSpc>
                  <a:spcPts val="5280"/>
                </a:lnSpc>
              </a:pPr>
              <a:r>
                <a:rPr lang="en-US" sz="3300">
                  <a:solidFill>
                    <a:srgbClr val="007074"/>
                  </a:solidFill>
                  <a:latin typeface="TT Commons Pro"/>
                </a:rPr>
                <a:t>Each vehicle has its own identity, the vehicle’s number plate. This identity is observed in unique non-standard ways in different countries. In a diverse country like India, with over 140 Crores population, there is an exponential rise in number of vehicles running on the road. There are many instances of non-standard number plates with different styles, languages, sizes, designs and symbols. This presents a unique challenge for ANPR technology. Differentiating from the existing ANPR and FRS system, this project proposes a methodology which is efficient and advanced. Along with Facial recognition system, this project becomes a powerful tool which can be used for various wide ranging application.</a:t>
              </a:r>
            </a:p>
          </p:txBody>
        </p:sp>
        <p:sp>
          <p:nvSpPr>
            <p:cNvPr id="8" name="TextBox 8"/>
            <p:cNvSpPr txBox="1"/>
            <p:nvPr/>
          </p:nvSpPr>
          <p:spPr>
            <a:xfrm>
              <a:off x="0" y="47625"/>
              <a:ext cx="16045306" cy="758402"/>
            </a:xfrm>
            <a:prstGeom prst="rect">
              <a:avLst/>
            </a:prstGeom>
          </p:spPr>
          <p:txBody>
            <a:bodyPr lIns="0" tIns="0" rIns="0" bIns="0" rtlCol="0" anchor="t">
              <a:spAutoFit/>
            </a:bodyPr>
            <a:lstStyle/>
            <a:p>
              <a:pPr>
                <a:lnSpc>
                  <a:spcPts val="4239"/>
                </a:lnSpc>
              </a:pPr>
              <a:r>
                <a:rPr lang="en-US" sz="3999">
                  <a:solidFill>
                    <a:srgbClr val="007074"/>
                  </a:solidFill>
                  <a:latin typeface="TT Commons Pro Bold"/>
                </a:rPr>
                <a:t>ABSTRACT</a:t>
              </a:r>
            </a:p>
          </p:txBody>
        </p:sp>
      </p:grpSp>
      <p:sp>
        <p:nvSpPr>
          <p:cNvPr id="9" name="TextBox 9"/>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grpSp>
        <p:nvGrpSpPr>
          <p:cNvPr id="6" name="Group 6"/>
          <p:cNvGrpSpPr/>
          <p:nvPr/>
        </p:nvGrpSpPr>
        <p:grpSpPr>
          <a:xfrm>
            <a:off x="1028700" y="1940805"/>
            <a:ext cx="12127137" cy="5643000"/>
            <a:chOff x="0" y="0"/>
            <a:chExt cx="16169516" cy="7524000"/>
          </a:xfrm>
        </p:grpSpPr>
        <p:sp>
          <p:nvSpPr>
            <p:cNvPr id="7" name="TextBox 7"/>
            <p:cNvSpPr txBox="1"/>
            <p:nvPr/>
          </p:nvSpPr>
          <p:spPr>
            <a:xfrm>
              <a:off x="0" y="1400695"/>
              <a:ext cx="16169516" cy="6123305"/>
            </a:xfrm>
            <a:prstGeom prst="rect">
              <a:avLst/>
            </a:prstGeom>
          </p:spPr>
          <p:txBody>
            <a:bodyPr lIns="0" tIns="0" rIns="0" bIns="0" rtlCol="0" anchor="t">
              <a:spAutoFit/>
            </a:bodyPr>
            <a:lstStyle/>
            <a:p>
              <a:pPr algn="just">
                <a:lnSpc>
                  <a:spcPts val="5280"/>
                </a:lnSpc>
              </a:pPr>
              <a:r>
                <a:rPr lang="en-US" sz="3300">
                  <a:solidFill>
                    <a:srgbClr val="007074"/>
                  </a:solidFill>
                  <a:latin typeface="TT Commons Pro"/>
                </a:rPr>
                <a:t>To Design and develop a technological solution that can accurately perform the Automatic Number Plate Recognition (ANPR) along with Facial Recognition from the available CCTV feeds. The solution should be able to recognize number plates that are written in typical non-standard ways using varying font styles, sizes, designs, symbols, languages etc., i.e. difficult to recognize by existing ANPR Systems.</a:t>
              </a:r>
            </a:p>
          </p:txBody>
        </p:sp>
        <p:sp>
          <p:nvSpPr>
            <p:cNvPr id="8" name="TextBox 8"/>
            <p:cNvSpPr txBox="1"/>
            <p:nvPr/>
          </p:nvSpPr>
          <p:spPr>
            <a:xfrm>
              <a:off x="0" y="47625"/>
              <a:ext cx="14145169" cy="758402"/>
            </a:xfrm>
            <a:prstGeom prst="rect">
              <a:avLst/>
            </a:prstGeom>
          </p:spPr>
          <p:txBody>
            <a:bodyPr lIns="0" tIns="0" rIns="0" bIns="0" rtlCol="0" anchor="t">
              <a:spAutoFit/>
            </a:bodyPr>
            <a:lstStyle/>
            <a:p>
              <a:pPr>
                <a:lnSpc>
                  <a:spcPts val="4239"/>
                </a:lnSpc>
              </a:pPr>
              <a:r>
                <a:rPr lang="en-US" sz="3999">
                  <a:solidFill>
                    <a:srgbClr val="007074"/>
                  </a:solidFill>
                  <a:latin typeface="TT Commons Pro Bold"/>
                </a:rPr>
                <a:t>AIM</a:t>
              </a:r>
            </a:p>
          </p:txBody>
        </p:sp>
      </p:grpSp>
      <p:sp>
        <p:nvSpPr>
          <p:cNvPr id="9" name="TextBox 9"/>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pic>
        <p:nvPicPr>
          <p:cNvPr id="6" name="Picture 6"/>
          <p:cNvPicPr>
            <a:picLocks noChangeAspect="1"/>
          </p:cNvPicPr>
          <p:nvPr/>
        </p:nvPicPr>
        <p:blipFill>
          <a:blip r:embed="rId3"/>
          <a:srcRect t="1353" b="1353"/>
          <a:stretch>
            <a:fillRect/>
          </a:stretch>
        </p:blipFill>
        <p:spPr>
          <a:xfrm>
            <a:off x="3279447" y="1405960"/>
            <a:ext cx="11341401" cy="8275853"/>
          </a:xfrm>
          <a:prstGeom prst="rect">
            <a:avLst/>
          </a:prstGeom>
        </p:spPr>
      </p:pic>
      <p:sp>
        <p:nvSpPr>
          <p:cNvPr id="7" name="TextBox 7"/>
          <p:cNvSpPr txBox="1"/>
          <p:nvPr/>
        </p:nvSpPr>
        <p:spPr>
          <a:xfrm>
            <a:off x="6859766" y="357537"/>
            <a:ext cx="7070677" cy="819823"/>
          </a:xfrm>
          <a:prstGeom prst="rect">
            <a:avLst/>
          </a:prstGeom>
        </p:spPr>
        <p:txBody>
          <a:bodyPr lIns="0" tIns="0" rIns="0" bIns="0" rtlCol="0" anchor="t">
            <a:spAutoFit/>
          </a:bodyPr>
          <a:lstStyle/>
          <a:p>
            <a:pPr>
              <a:lnSpc>
                <a:spcPts val="6248"/>
              </a:lnSpc>
            </a:pPr>
            <a:r>
              <a:rPr lang="en-US" sz="5895">
                <a:solidFill>
                  <a:srgbClr val="007074"/>
                </a:solidFill>
                <a:latin typeface="TT Commons Pro"/>
              </a:rPr>
              <a:t>Project Flow</a:t>
            </a:r>
          </a:p>
        </p:txBody>
      </p:sp>
      <p:sp>
        <p:nvSpPr>
          <p:cNvPr id="8" name="TextBox 8"/>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
        <p:nvSpPr>
          <p:cNvPr id="9" name="TextBox 9"/>
          <p:cNvSpPr txBox="1"/>
          <p:nvPr/>
        </p:nvSpPr>
        <p:spPr>
          <a:xfrm>
            <a:off x="9144000" y="1277623"/>
            <a:ext cx="10389294" cy="1215011"/>
          </a:xfrm>
          <a:prstGeom prst="rect">
            <a:avLst/>
          </a:prstGeom>
        </p:spPr>
        <p:txBody>
          <a:bodyPr lIns="0" tIns="0" rIns="0" bIns="0" rtlCol="0" anchor="t">
            <a:spAutoFit/>
          </a:bodyPr>
          <a:lstStyle/>
          <a:p>
            <a:pPr>
              <a:lnSpc>
                <a:spcPts val="920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6" name="TextBox 6"/>
          <p:cNvSpPr txBox="1"/>
          <p:nvPr/>
        </p:nvSpPr>
        <p:spPr>
          <a:xfrm>
            <a:off x="1360544" y="4059171"/>
            <a:ext cx="7897014" cy="4623435"/>
          </a:xfrm>
          <a:prstGeom prst="rect">
            <a:avLst/>
          </a:prstGeom>
        </p:spPr>
        <p:txBody>
          <a:bodyPr lIns="0" tIns="0" rIns="0" bIns="0" rtlCol="0" anchor="t">
            <a:spAutoFit/>
          </a:bodyPr>
          <a:lstStyle/>
          <a:p>
            <a:pPr>
              <a:lnSpc>
                <a:spcPts val="5280"/>
              </a:lnSpc>
            </a:pPr>
            <a:r>
              <a:rPr lang="en-US" sz="3300">
                <a:solidFill>
                  <a:srgbClr val="007074"/>
                </a:solidFill>
                <a:latin typeface="TT Commons Pro"/>
              </a:rPr>
              <a:t>1) Number plate detection </a:t>
            </a:r>
          </a:p>
          <a:p>
            <a:pPr>
              <a:lnSpc>
                <a:spcPts val="5280"/>
              </a:lnSpc>
            </a:pPr>
            <a:endParaRPr lang="en-US" sz="3300">
              <a:solidFill>
                <a:srgbClr val="007074"/>
              </a:solidFill>
              <a:latin typeface="TT Commons Pro"/>
            </a:endParaRPr>
          </a:p>
          <a:p>
            <a:pPr>
              <a:lnSpc>
                <a:spcPts val="5280"/>
              </a:lnSpc>
            </a:pPr>
            <a:r>
              <a:rPr lang="en-US" sz="3300">
                <a:solidFill>
                  <a:srgbClr val="007074"/>
                </a:solidFill>
                <a:latin typeface="TT Commons Pro"/>
              </a:rPr>
              <a:t>2) Segmentation of plate </a:t>
            </a:r>
          </a:p>
          <a:p>
            <a:pPr>
              <a:lnSpc>
                <a:spcPts val="5280"/>
              </a:lnSpc>
            </a:pPr>
            <a:endParaRPr lang="en-US" sz="3300">
              <a:solidFill>
                <a:srgbClr val="007074"/>
              </a:solidFill>
              <a:latin typeface="TT Commons Pro"/>
            </a:endParaRPr>
          </a:p>
          <a:p>
            <a:pPr>
              <a:lnSpc>
                <a:spcPts val="5280"/>
              </a:lnSpc>
            </a:pPr>
            <a:r>
              <a:rPr lang="en-US" sz="3300">
                <a:solidFill>
                  <a:srgbClr val="007074"/>
                </a:solidFill>
                <a:latin typeface="TT Commons Pro"/>
              </a:rPr>
              <a:t>3) Character Segmentation </a:t>
            </a:r>
          </a:p>
          <a:p>
            <a:pPr>
              <a:lnSpc>
                <a:spcPts val="5280"/>
              </a:lnSpc>
            </a:pPr>
            <a:endParaRPr lang="en-US" sz="3300">
              <a:solidFill>
                <a:srgbClr val="007074"/>
              </a:solidFill>
              <a:latin typeface="TT Commons Pro"/>
            </a:endParaRPr>
          </a:p>
          <a:p>
            <a:pPr algn="l">
              <a:lnSpc>
                <a:spcPts val="5280"/>
              </a:lnSpc>
            </a:pPr>
            <a:r>
              <a:rPr lang="en-US" sz="3300">
                <a:solidFill>
                  <a:srgbClr val="007074"/>
                </a:solidFill>
                <a:latin typeface="TT Commons Pro"/>
              </a:rPr>
              <a:t>4) Character Detection </a:t>
            </a:r>
          </a:p>
        </p:txBody>
      </p:sp>
      <p:sp>
        <p:nvSpPr>
          <p:cNvPr id="7" name="TextBox 7"/>
          <p:cNvSpPr txBox="1"/>
          <p:nvPr/>
        </p:nvSpPr>
        <p:spPr>
          <a:xfrm>
            <a:off x="1360544" y="1845561"/>
            <a:ext cx="10608877" cy="613410"/>
          </a:xfrm>
          <a:prstGeom prst="rect">
            <a:avLst/>
          </a:prstGeom>
        </p:spPr>
        <p:txBody>
          <a:bodyPr lIns="0" tIns="0" rIns="0" bIns="0" rtlCol="0" anchor="t">
            <a:spAutoFit/>
          </a:bodyPr>
          <a:lstStyle/>
          <a:p>
            <a:pPr>
              <a:lnSpc>
                <a:spcPts val="4770"/>
              </a:lnSpc>
            </a:pPr>
            <a:r>
              <a:rPr lang="en-US" sz="4500">
                <a:solidFill>
                  <a:srgbClr val="007074"/>
                </a:solidFill>
                <a:latin typeface="TT Commons Pro Bold"/>
              </a:rPr>
              <a:t>Project Flow</a:t>
            </a:r>
          </a:p>
        </p:txBody>
      </p:sp>
      <p:sp>
        <p:nvSpPr>
          <p:cNvPr id="8" name="TextBox 8"/>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grpSp>
        <p:nvGrpSpPr>
          <p:cNvPr id="9" name="Group 9"/>
          <p:cNvGrpSpPr/>
          <p:nvPr/>
        </p:nvGrpSpPr>
        <p:grpSpPr>
          <a:xfrm>
            <a:off x="9257558" y="2458971"/>
            <a:ext cx="10389294" cy="6159634"/>
            <a:chOff x="0" y="0"/>
            <a:chExt cx="13852392" cy="8212845"/>
          </a:xfrm>
        </p:grpSpPr>
        <p:sp>
          <p:nvSpPr>
            <p:cNvPr id="10" name="TextBox 10"/>
            <p:cNvSpPr txBox="1"/>
            <p:nvPr/>
          </p:nvSpPr>
          <p:spPr>
            <a:xfrm>
              <a:off x="49749" y="2183873"/>
              <a:ext cx="10311415" cy="6028972"/>
            </a:xfrm>
            <a:prstGeom prst="rect">
              <a:avLst/>
            </a:prstGeom>
          </p:spPr>
          <p:txBody>
            <a:bodyPr lIns="0" tIns="0" rIns="0" bIns="0" rtlCol="0" anchor="t">
              <a:spAutoFit/>
            </a:bodyPr>
            <a:lstStyle/>
            <a:p>
              <a:pPr>
                <a:lnSpc>
                  <a:spcPts val="5183"/>
                </a:lnSpc>
              </a:pPr>
              <a:r>
                <a:rPr lang="en-US" sz="3239">
                  <a:solidFill>
                    <a:srgbClr val="007074"/>
                  </a:solidFill>
                  <a:latin typeface="TT Commons Pro"/>
                </a:rPr>
                <a:t>1) Facial Detection</a:t>
              </a:r>
            </a:p>
            <a:p>
              <a:pPr>
                <a:lnSpc>
                  <a:spcPts val="5183"/>
                </a:lnSpc>
              </a:pPr>
              <a:endParaRPr lang="en-US" sz="3239">
                <a:solidFill>
                  <a:srgbClr val="007074"/>
                </a:solidFill>
                <a:latin typeface="TT Commons Pro"/>
              </a:endParaRPr>
            </a:p>
            <a:p>
              <a:pPr>
                <a:lnSpc>
                  <a:spcPts val="5183"/>
                </a:lnSpc>
              </a:pPr>
              <a:r>
                <a:rPr lang="en-US" sz="3239">
                  <a:solidFill>
                    <a:srgbClr val="007074"/>
                  </a:solidFill>
                  <a:latin typeface="TT Commons Pro"/>
                </a:rPr>
                <a:t>2) Face Alignment </a:t>
              </a:r>
            </a:p>
            <a:p>
              <a:pPr>
                <a:lnSpc>
                  <a:spcPts val="5183"/>
                </a:lnSpc>
              </a:pPr>
              <a:endParaRPr lang="en-US" sz="3239">
                <a:solidFill>
                  <a:srgbClr val="007074"/>
                </a:solidFill>
                <a:latin typeface="TT Commons Pro"/>
              </a:endParaRPr>
            </a:p>
            <a:p>
              <a:pPr>
                <a:lnSpc>
                  <a:spcPts val="5183"/>
                </a:lnSpc>
              </a:pPr>
              <a:r>
                <a:rPr lang="en-US" sz="3239">
                  <a:solidFill>
                    <a:srgbClr val="007074"/>
                  </a:solidFill>
                  <a:latin typeface="TT Commons Pro"/>
                </a:rPr>
                <a:t>3) Feature Extraction </a:t>
              </a:r>
            </a:p>
            <a:p>
              <a:pPr>
                <a:lnSpc>
                  <a:spcPts val="5183"/>
                </a:lnSpc>
              </a:pPr>
              <a:endParaRPr lang="en-US" sz="3239">
                <a:solidFill>
                  <a:srgbClr val="007074"/>
                </a:solidFill>
                <a:latin typeface="TT Commons Pro"/>
              </a:endParaRPr>
            </a:p>
            <a:p>
              <a:pPr algn="l">
                <a:lnSpc>
                  <a:spcPts val="5183"/>
                </a:lnSpc>
              </a:pPr>
              <a:r>
                <a:rPr lang="en-US" sz="3239">
                  <a:solidFill>
                    <a:srgbClr val="007074"/>
                  </a:solidFill>
                  <a:latin typeface="TT Commons Pro"/>
                </a:rPr>
                <a:t>4) Matching</a:t>
              </a:r>
            </a:p>
          </p:txBody>
        </p:sp>
        <p:sp>
          <p:nvSpPr>
            <p:cNvPr id="11" name="TextBox 11"/>
            <p:cNvSpPr txBox="1"/>
            <p:nvPr/>
          </p:nvSpPr>
          <p:spPr>
            <a:xfrm>
              <a:off x="0" y="104775"/>
              <a:ext cx="13852392" cy="1654940"/>
            </a:xfrm>
            <a:prstGeom prst="rect">
              <a:avLst/>
            </a:prstGeom>
          </p:spPr>
          <p:txBody>
            <a:bodyPr lIns="0" tIns="0" rIns="0" bIns="0" rtlCol="0" anchor="t">
              <a:spAutoFit/>
            </a:bodyPr>
            <a:lstStyle/>
            <a:p>
              <a:pPr>
                <a:lnSpc>
                  <a:spcPts val="9203"/>
                </a:lnSpc>
              </a:pPr>
              <a:endParaRPr/>
            </a:p>
          </p:txBody>
        </p:sp>
      </p:grpSp>
      <p:sp>
        <p:nvSpPr>
          <p:cNvPr id="12" name="TextBox 12"/>
          <p:cNvSpPr txBox="1"/>
          <p:nvPr/>
        </p:nvSpPr>
        <p:spPr>
          <a:xfrm>
            <a:off x="3314762" y="2947603"/>
            <a:ext cx="7897014" cy="622935"/>
          </a:xfrm>
          <a:prstGeom prst="rect">
            <a:avLst/>
          </a:prstGeom>
        </p:spPr>
        <p:txBody>
          <a:bodyPr lIns="0" tIns="0" rIns="0" bIns="0" rtlCol="0" anchor="t">
            <a:spAutoFit/>
          </a:bodyPr>
          <a:lstStyle/>
          <a:p>
            <a:pPr algn="l">
              <a:lnSpc>
                <a:spcPts val="5280"/>
              </a:lnSpc>
            </a:pPr>
            <a:r>
              <a:rPr lang="en-US" sz="3300">
                <a:solidFill>
                  <a:srgbClr val="007074"/>
                </a:solidFill>
                <a:latin typeface="TT Commons Pro Italics"/>
              </a:rPr>
              <a:t>ANPR</a:t>
            </a:r>
          </a:p>
        </p:txBody>
      </p:sp>
      <p:sp>
        <p:nvSpPr>
          <p:cNvPr id="13" name="TextBox 13"/>
          <p:cNvSpPr txBox="1"/>
          <p:nvPr/>
        </p:nvSpPr>
        <p:spPr>
          <a:xfrm>
            <a:off x="10395104" y="2947603"/>
            <a:ext cx="7897014" cy="622935"/>
          </a:xfrm>
          <a:prstGeom prst="rect">
            <a:avLst/>
          </a:prstGeom>
        </p:spPr>
        <p:txBody>
          <a:bodyPr lIns="0" tIns="0" rIns="0" bIns="0" rtlCol="0" anchor="t">
            <a:spAutoFit/>
          </a:bodyPr>
          <a:lstStyle/>
          <a:p>
            <a:pPr algn="l">
              <a:lnSpc>
                <a:spcPts val="5280"/>
              </a:lnSpc>
            </a:pPr>
            <a:r>
              <a:rPr lang="en-US" sz="3300">
                <a:solidFill>
                  <a:srgbClr val="007074"/>
                </a:solidFill>
                <a:latin typeface="TT Commons Pro Italics"/>
              </a:rPr>
              <a:t>FRS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4" name="TextBox 4"/>
          <p:cNvSpPr txBox="1"/>
          <p:nvPr/>
        </p:nvSpPr>
        <p:spPr>
          <a:xfrm>
            <a:off x="577602" y="225107"/>
            <a:ext cx="16681698" cy="9728968"/>
          </a:xfrm>
          <a:prstGeom prst="rect">
            <a:avLst/>
          </a:prstGeom>
        </p:spPr>
        <p:txBody>
          <a:bodyPr lIns="0" tIns="0" rIns="0" bIns="0" rtlCol="0" anchor="t">
            <a:spAutoFit/>
          </a:bodyPr>
          <a:lstStyle/>
          <a:p>
            <a:pPr algn="l">
              <a:lnSpc>
                <a:spcPts val="4975"/>
              </a:lnSpc>
            </a:pPr>
            <a:endParaRPr dirty="0"/>
          </a:p>
          <a:p>
            <a:pPr algn="l">
              <a:lnSpc>
                <a:spcPts val="6332"/>
              </a:lnSpc>
            </a:pPr>
            <a:r>
              <a:rPr lang="en-US" sz="3958" u="none" dirty="0">
                <a:solidFill>
                  <a:srgbClr val="007074"/>
                </a:solidFill>
                <a:latin typeface="TT Commons Pro Bold"/>
              </a:rPr>
              <a:t>APPROACH </a:t>
            </a:r>
          </a:p>
          <a:p>
            <a:pPr algn="l">
              <a:lnSpc>
                <a:spcPts val="6332"/>
              </a:lnSpc>
            </a:pPr>
            <a:endParaRPr lang="en-US" sz="3958" u="none" dirty="0">
              <a:solidFill>
                <a:srgbClr val="007074"/>
              </a:solidFill>
              <a:latin typeface="TT Commons Pro Bold"/>
            </a:endParaRPr>
          </a:p>
          <a:p>
            <a:pPr algn="l">
              <a:lnSpc>
                <a:spcPts val="4975"/>
              </a:lnSpc>
            </a:pPr>
            <a:r>
              <a:rPr lang="en-US" sz="3109" u="none" dirty="0">
                <a:solidFill>
                  <a:srgbClr val="007074"/>
                </a:solidFill>
                <a:latin typeface="TT Commons Pro"/>
              </a:rPr>
              <a:t>To develop a solution for Automatic Number Plate Recognition (ANPR) along with Facial Recognition, we need to combine several technologies, including computer vision, machine learning, and deep learning.</a:t>
            </a:r>
          </a:p>
          <a:p>
            <a:pPr algn="l">
              <a:lnSpc>
                <a:spcPts val="4975"/>
              </a:lnSpc>
            </a:pPr>
            <a:endParaRPr lang="en-US" sz="3109" u="none" dirty="0">
              <a:solidFill>
                <a:srgbClr val="007074"/>
              </a:solidFill>
              <a:latin typeface="TT Commons Pro"/>
            </a:endParaRPr>
          </a:p>
          <a:p>
            <a:pPr marL="671424" lvl="1" indent="-335712" algn="l">
              <a:lnSpc>
                <a:spcPts val="4975"/>
              </a:lnSpc>
              <a:buFont typeface="Arial"/>
              <a:buChar char="•"/>
            </a:pPr>
            <a:r>
              <a:rPr lang="en-US" sz="3109" u="none" dirty="0">
                <a:solidFill>
                  <a:srgbClr val="007074"/>
                </a:solidFill>
                <a:latin typeface="TT Commons Pro Italics"/>
              </a:rPr>
              <a:t>Collect and pre-process the data</a:t>
            </a:r>
            <a:r>
              <a:rPr lang="en-US" sz="3109" u="none" dirty="0">
                <a:solidFill>
                  <a:srgbClr val="007074"/>
                </a:solidFill>
                <a:latin typeface="TT Commons Pro"/>
              </a:rPr>
              <a:t>: The first step is to collect and preprocess the CCTV feeds</a:t>
            </a:r>
          </a:p>
          <a:p>
            <a:pPr algn="l">
              <a:lnSpc>
                <a:spcPts val="4975"/>
              </a:lnSpc>
            </a:pPr>
            <a:endParaRPr lang="en-US" sz="3109" u="none" dirty="0">
              <a:solidFill>
                <a:srgbClr val="007074"/>
              </a:solidFill>
              <a:latin typeface="TT Commons Pro"/>
            </a:endParaRPr>
          </a:p>
          <a:p>
            <a:pPr marL="671424" lvl="1" indent="-335712" algn="l">
              <a:lnSpc>
                <a:spcPts val="4975"/>
              </a:lnSpc>
              <a:buFont typeface="Arial"/>
              <a:buChar char="•"/>
            </a:pPr>
            <a:r>
              <a:rPr lang="en-US" sz="3109" u="none" dirty="0">
                <a:solidFill>
                  <a:srgbClr val="007074"/>
                </a:solidFill>
                <a:latin typeface="TT Commons Pro Italics"/>
              </a:rPr>
              <a:t>Number plate detection: </a:t>
            </a:r>
            <a:r>
              <a:rPr lang="en-US" sz="3109" u="none" dirty="0">
                <a:solidFill>
                  <a:srgbClr val="007074"/>
                </a:solidFill>
                <a:latin typeface="TT Commons Pro"/>
              </a:rPr>
              <a:t>The next step is to detect the number plates in the CCTV feed. This can be done using object detection techniques such as YOLOv8</a:t>
            </a:r>
          </a:p>
          <a:p>
            <a:pPr algn="l">
              <a:lnSpc>
                <a:spcPts val="4975"/>
              </a:lnSpc>
            </a:pPr>
            <a:endParaRPr lang="en-US" sz="3109" u="none" dirty="0">
              <a:solidFill>
                <a:srgbClr val="007074"/>
              </a:solidFill>
              <a:latin typeface="TT Commons Pro"/>
            </a:endParaRPr>
          </a:p>
          <a:p>
            <a:pPr marL="671424" lvl="1" indent="-335712" algn="l">
              <a:lnSpc>
                <a:spcPts val="4975"/>
              </a:lnSpc>
              <a:buFont typeface="Arial"/>
              <a:buChar char="•"/>
            </a:pPr>
            <a:r>
              <a:rPr lang="en-US" sz="3109" u="none" dirty="0">
                <a:solidFill>
                  <a:srgbClr val="007074"/>
                </a:solidFill>
                <a:latin typeface="TT Commons Pro Italics"/>
              </a:rPr>
              <a:t>Character segmentation: </a:t>
            </a:r>
            <a:r>
              <a:rPr lang="en-US" sz="3109" u="none" dirty="0">
                <a:solidFill>
                  <a:srgbClr val="007074"/>
                </a:solidFill>
                <a:latin typeface="TT Commons Pro"/>
              </a:rPr>
              <a:t>In this step, we need to segment the characters from the number plate ROI</a:t>
            </a:r>
          </a:p>
          <a:p>
            <a:pPr algn="l">
              <a:lnSpc>
                <a:spcPts val="4975"/>
              </a:lnSpc>
            </a:pPr>
            <a:endParaRPr lang="en-US" sz="3109" u="none" dirty="0">
              <a:solidFill>
                <a:srgbClr val="007074"/>
              </a:solidFill>
              <a:latin typeface="TT Commons Pro"/>
            </a:endParaRPr>
          </a:p>
        </p:txBody>
      </p:sp>
      <p:sp>
        <p:nvSpPr>
          <p:cNvPr id="7" name="TextBox 7"/>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4" name="TextBox 4"/>
          <p:cNvSpPr txBox="1"/>
          <p:nvPr/>
        </p:nvSpPr>
        <p:spPr>
          <a:xfrm>
            <a:off x="577602" y="225107"/>
            <a:ext cx="16681698" cy="10186168"/>
          </a:xfrm>
          <a:prstGeom prst="rect">
            <a:avLst/>
          </a:prstGeom>
        </p:spPr>
        <p:txBody>
          <a:bodyPr lIns="0" tIns="0" rIns="0" bIns="0" rtlCol="0" anchor="t">
            <a:spAutoFit/>
          </a:bodyPr>
          <a:lstStyle/>
          <a:p>
            <a:pPr algn="l">
              <a:lnSpc>
                <a:spcPts val="4975"/>
              </a:lnSpc>
            </a:pPr>
            <a:endParaRPr/>
          </a:p>
          <a:p>
            <a:pPr algn="l">
              <a:lnSpc>
                <a:spcPts val="6332"/>
              </a:lnSpc>
            </a:pPr>
            <a:r>
              <a:rPr lang="en-US" sz="3958" u="none">
                <a:solidFill>
                  <a:srgbClr val="007074"/>
                </a:solidFill>
                <a:latin typeface="TT Commons Pro Bold"/>
              </a:rPr>
              <a:t>APPROACH </a:t>
            </a:r>
          </a:p>
          <a:p>
            <a:pPr algn="l">
              <a:lnSpc>
                <a:spcPts val="4975"/>
              </a:lnSpc>
            </a:pPr>
            <a:endParaRPr lang="en-US" sz="3958" u="none">
              <a:solidFill>
                <a:srgbClr val="007074"/>
              </a:solidFill>
              <a:latin typeface="TT Commons Pro Bold"/>
            </a:endParaRPr>
          </a:p>
          <a:p>
            <a:pPr marL="671424" lvl="1" indent="-335712" algn="l">
              <a:lnSpc>
                <a:spcPts val="4975"/>
              </a:lnSpc>
              <a:buFont typeface="Arial"/>
              <a:buChar char="•"/>
            </a:pPr>
            <a:r>
              <a:rPr lang="en-US" sz="3109" u="none">
                <a:solidFill>
                  <a:srgbClr val="007074"/>
                </a:solidFill>
                <a:latin typeface="TT Commons Pro Italics"/>
              </a:rPr>
              <a:t>Character recognition:</a:t>
            </a:r>
            <a:r>
              <a:rPr lang="en-US" sz="3109" u="none">
                <a:solidFill>
                  <a:srgbClr val="007074"/>
                </a:solidFill>
                <a:latin typeface="TT Commons Pro"/>
              </a:rPr>
              <a:t> Once the characters are segmented, we can recognize them using Optical Character Recognition (OCR) techniques and Cosine similarity</a:t>
            </a:r>
          </a:p>
          <a:p>
            <a:pPr algn="l">
              <a:lnSpc>
                <a:spcPts val="4975"/>
              </a:lnSpc>
            </a:pPr>
            <a:endParaRPr lang="en-US" sz="3109" u="none">
              <a:solidFill>
                <a:srgbClr val="007074"/>
              </a:solidFill>
              <a:latin typeface="TT Commons Pro"/>
            </a:endParaRPr>
          </a:p>
          <a:p>
            <a:pPr marL="671424" lvl="1" indent="-335712" algn="l">
              <a:lnSpc>
                <a:spcPts val="4975"/>
              </a:lnSpc>
              <a:buFont typeface="Arial"/>
              <a:buChar char="•"/>
            </a:pPr>
            <a:r>
              <a:rPr lang="en-US" sz="3109" u="none">
                <a:solidFill>
                  <a:srgbClr val="007074"/>
                </a:solidFill>
                <a:latin typeface="TT Commons Pro Italics"/>
              </a:rPr>
              <a:t>Facial recognition: </a:t>
            </a:r>
            <a:r>
              <a:rPr lang="en-US" sz="3109" u="none">
                <a:solidFill>
                  <a:srgbClr val="007074"/>
                </a:solidFill>
                <a:latin typeface="TT Commons Pro"/>
              </a:rPr>
              <a:t>Using deep learning algorithms, the model can be trained and tested by initially proceeding with facial detection and then feature extraction </a:t>
            </a:r>
          </a:p>
          <a:p>
            <a:pPr algn="l">
              <a:lnSpc>
                <a:spcPts val="4975"/>
              </a:lnSpc>
            </a:pPr>
            <a:endParaRPr lang="en-US" sz="3109" u="none">
              <a:solidFill>
                <a:srgbClr val="007074"/>
              </a:solidFill>
              <a:latin typeface="TT Commons Pro"/>
            </a:endParaRPr>
          </a:p>
          <a:p>
            <a:pPr marL="671424" lvl="1" indent="-335712" algn="l">
              <a:lnSpc>
                <a:spcPts val="4975"/>
              </a:lnSpc>
              <a:buFont typeface="Arial"/>
              <a:buChar char="•"/>
            </a:pPr>
            <a:r>
              <a:rPr lang="en-US" sz="3109" u="none">
                <a:solidFill>
                  <a:srgbClr val="007074"/>
                </a:solidFill>
                <a:latin typeface="TT Commons Pro Italics"/>
              </a:rPr>
              <a:t>Matching: </a:t>
            </a:r>
            <a:r>
              <a:rPr lang="en-US" sz="3109" u="none">
                <a:solidFill>
                  <a:srgbClr val="007074"/>
                </a:solidFill>
                <a:latin typeface="TT Commons Pro"/>
              </a:rPr>
              <a:t>Comparing with the datasets and available database a match can be found if data is present </a:t>
            </a:r>
          </a:p>
          <a:p>
            <a:pPr algn="l">
              <a:lnSpc>
                <a:spcPts val="4975"/>
              </a:lnSpc>
            </a:pPr>
            <a:endParaRPr lang="en-US" sz="3109" u="none">
              <a:solidFill>
                <a:srgbClr val="007074"/>
              </a:solidFill>
              <a:latin typeface="TT Commons Pro"/>
            </a:endParaRPr>
          </a:p>
          <a:p>
            <a:pPr marL="671424" lvl="1" indent="-335712" algn="l">
              <a:lnSpc>
                <a:spcPts val="4975"/>
              </a:lnSpc>
              <a:buFont typeface="Arial"/>
              <a:buChar char="•"/>
            </a:pPr>
            <a:r>
              <a:rPr lang="en-US" sz="3109" u="none">
                <a:solidFill>
                  <a:srgbClr val="007074"/>
                </a:solidFill>
                <a:latin typeface="TT Commons Pro Italics"/>
              </a:rPr>
              <a:t>Integration:</a:t>
            </a:r>
            <a:r>
              <a:rPr lang="en-US" sz="3109" u="none">
                <a:solidFill>
                  <a:srgbClr val="007074"/>
                </a:solidFill>
                <a:latin typeface="TT Commons Pro"/>
              </a:rPr>
              <a:t> The final step is to integrate the ANPR and Facial Recognition modules to obtain the desired output.</a:t>
            </a:r>
          </a:p>
          <a:p>
            <a:pPr algn="l">
              <a:lnSpc>
                <a:spcPts val="4975"/>
              </a:lnSpc>
            </a:pPr>
            <a:endParaRPr lang="en-US" sz="3109" u="none">
              <a:solidFill>
                <a:srgbClr val="007074"/>
              </a:solidFill>
              <a:latin typeface="TT Commons Pro"/>
            </a:endParaRPr>
          </a:p>
          <a:p>
            <a:pPr algn="l">
              <a:lnSpc>
                <a:spcPts val="4975"/>
              </a:lnSpc>
            </a:pPr>
            <a:endParaRPr lang="en-US" sz="3109" u="none">
              <a:solidFill>
                <a:srgbClr val="007074"/>
              </a:solidFill>
              <a:latin typeface="TT Commons Pro"/>
            </a:endParaRPr>
          </a:p>
        </p:txBody>
      </p:sp>
      <p:sp>
        <p:nvSpPr>
          <p:cNvPr id="7" name="TextBox 7"/>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4" name="TextBox 4"/>
          <p:cNvSpPr txBox="1"/>
          <p:nvPr/>
        </p:nvSpPr>
        <p:spPr>
          <a:xfrm>
            <a:off x="1028700" y="-118988"/>
            <a:ext cx="15808858" cy="10346834"/>
          </a:xfrm>
          <a:prstGeom prst="rect">
            <a:avLst/>
          </a:prstGeom>
        </p:spPr>
        <p:txBody>
          <a:bodyPr lIns="0" tIns="0" rIns="0" bIns="0" rtlCol="0" anchor="t">
            <a:spAutoFit/>
          </a:bodyPr>
          <a:lstStyle/>
          <a:p>
            <a:pPr algn="l">
              <a:lnSpc>
                <a:spcPts val="4715"/>
              </a:lnSpc>
            </a:pPr>
            <a:endParaRPr/>
          </a:p>
          <a:p>
            <a:pPr algn="l">
              <a:lnSpc>
                <a:spcPts val="6001"/>
              </a:lnSpc>
            </a:pPr>
            <a:r>
              <a:rPr lang="en-US" sz="3750" u="none">
                <a:solidFill>
                  <a:srgbClr val="007074"/>
                </a:solidFill>
                <a:latin typeface="TT Commons Pro Bold"/>
              </a:rPr>
              <a:t>TECHNOLOGY STACK</a:t>
            </a:r>
          </a:p>
          <a:p>
            <a:pPr algn="l">
              <a:lnSpc>
                <a:spcPts val="6001"/>
              </a:lnSpc>
            </a:pPr>
            <a:endParaRPr lang="en-US" sz="3750" u="none">
              <a:solidFill>
                <a:srgbClr val="007074"/>
              </a:solidFill>
              <a:latin typeface="TT Commons Pro Bold"/>
            </a:endParaRPr>
          </a:p>
          <a:p>
            <a:pPr marL="636292" lvl="1" indent="-318146" algn="l">
              <a:lnSpc>
                <a:spcPts val="4715"/>
              </a:lnSpc>
              <a:buFont typeface="Arial"/>
              <a:buChar char="•"/>
            </a:pPr>
            <a:r>
              <a:rPr lang="en-US" sz="2947" u="none">
                <a:solidFill>
                  <a:srgbClr val="007074"/>
                </a:solidFill>
                <a:latin typeface="TT Commons Pro Italics"/>
              </a:rPr>
              <a:t>Processing Units:</a:t>
            </a:r>
            <a:r>
              <a:rPr lang="en-US" sz="2947" u="none">
                <a:solidFill>
                  <a:srgbClr val="007074"/>
                </a:solidFill>
                <a:latin typeface="TT Commons Pro"/>
              </a:rPr>
              <a:t> Powerful processing units are needed to handle the vast amounts of data generated by ANPR and FR systems. </a:t>
            </a:r>
          </a:p>
          <a:p>
            <a:pPr algn="l">
              <a:lnSpc>
                <a:spcPts val="4715"/>
              </a:lnSpc>
            </a:pPr>
            <a:endParaRPr lang="en-US" sz="2947" u="none">
              <a:solidFill>
                <a:srgbClr val="007074"/>
              </a:solidFill>
              <a:latin typeface="TT Commons Pro"/>
            </a:endParaRPr>
          </a:p>
          <a:p>
            <a:pPr marL="636292" lvl="1" indent="-318146" algn="l">
              <a:lnSpc>
                <a:spcPts val="4715"/>
              </a:lnSpc>
              <a:buFont typeface="Arial"/>
              <a:buChar char="•"/>
            </a:pPr>
            <a:r>
              <a:rPr lang="en-US" sz="2947" u="none">
                <a:solidFill>
                  <a:srgbClr val="007074"/>
                </a:solidFill>
                <a:latin typeface="TT Commons Pro Italics"/>
              </a:rPr>
              <a:t>Image processing software:</a:t>
            </a:r>
            <a:r>
              <a:rPr lang="en-US" sz="2947" u="none">
                <a:solidFill>
                  <a:srgbClr val="007074"/>
                </a:solidFill>
                <a:latin typeface="TT Commons Pro"/>
              </a:rPr>
              <a:t> To accurately capture and analyze images, image processing software is essential.</a:t>
            </a:r>
          </a:p>
          <a:p>
            <a:pPr algn="l">
              <a:lnSpc>
                <a:spcPts val="4715"/>
              </a:lnSpc>
            </a:pPr>
            <a:endParaRPr lang="en-US" sz="2947" u="none">
              <a:solidFill>
                <a:srgbClr val="007074"/>
              </a:solidFill>
              <a:latin typeface="TT Commons Pro"/>
            </a:endParaRPr>
          </a:p>
          <a:p>
            <a:pPr marL="636292" lvl="1" indent="-318146" algn="l">
              <a:lnSpc>
                <a:spcPts val="4715"/>
              </a:lnSpc>
              <a:buFont typeface="Arial"/>
              <a:buChar char="•"/>
            </a:pPr>
            <a:r>
              <a:rPr lang="en-US" sz="2947" u="none">
                <a:solidFill>
                  <a:srgbClr val="007074"/>
                </a:solidFill>
                <a:latin typeface="TT Commons Pro Italics"/>
              </a:rPr>
              <a:t>Machine learning algorithms:</a:t>
            </a:r>
            <a:r>
              <a:rPr lang="en-US" sz="2947" u="none">
                <a:solidFill>
                  <a:srgbClr val="007074"/>
                </a:solidFill>
                <a:latin typeface="TT Commons Pro"/>
              </a:rPr>
              <a:t> The success of an ANPR and FR solution depends on the accuracy of its machine learning algorithms, such as Support Vector Machines (SVMs), Convolutional Neural Networks (CNNs), and Deep Learning </a:t>
            </a:r>
          </a:p>
          <a:p>
            <a:pPr algn="l">
              <a:lnSpc>
                <a:spcPts val="4715"/>
              </a:lnSpc>
            </a:pPr>
            <a:endParaRPr lang="en-US" sz="2947" u="none">
              <a:solidFill>
                <a:srgbClr val="007074"/>
              </a:solidFill>
              <a:latin typeface="TT Commons Pro"/>
            </a:endParaRPr>
          </a:p>
          <a:p>
            <a:pPr marL="636292" lvl="1" indent="-318146" algn="l">
              <a:lnSpc>
                <a:spcPts val="4715"/>
              </a:lnSpc>
              <a:buFont typeface="Arial"/>
              <a:buChar char="•"/>
            </a:pPr>
            <a:r>
              <a:rPr lang="en-US" sz="2947" u="none">
                <a:solidFill>
                  <a:srgbClr val="007074"/>
                </a:solidFill>
                <a:latin typeface="TT Commons Pro Italics"/>
              </a:rPr>
              <a:t>Database</a:t>
            </a:r>
            <a:r>
              <a:rPr lang="en-US" sz="2947" u="none">
                <a:solidFill>
                  <a:srgbClr val="007074"/>
                </a:solidFill>
                <a:latin typeface="TT Commons Pro"/>
              </a:rPr>
              <a:t>: A database is required to store and compare recognized number plates and faces against stored data for identification and authentication purposes</a:t>
            </a:r>
          </a:p>
          <a:p>
            <a:pPr algn="l">
              <a:lnSpc>
                <a:spcPts val="4715"/>
              </a:lnSpc>
            </a:pPr>
            <a:endParaRPr lang="en-US" sz="2947" u="none">
              <a:solidFill>
                <a:srgbClr val="007074"/>
              </a:solidFill>
              <a:latin typeface="TT Commons Pro"/>
            </a:endParaRPr>
          </a:p>
          <a:p>
            <a:pPr algn="l">
              <a:lnSpc>
                <a:spcPts val="4715"/>
              </a:lnSpc>
            </a:pPr>
            <a:endParaRPr lang="en-US" sz="2947" u="none">
              <a:solidFill>
                <a:srgbClr val="007074"/>
              </a:solidFill>
              <a:latin typeface="TT Commons Pro"/>
            </a:endParaRPr>
          </a:p>
        </p:txBody>
      </p:sp>
      <p:sp>
        <p:nvSpPr>
          <p:cNvPr id="7" name="TextBox 7"/>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4" name="TextBox 4"/>
          <p:cNvSpPr txBox="1"/>
          <p:nvPr/>
        </p:nvSpPr>
        <p:spPr>
          <a:xfrm>
            <a:off x="1239571" y="683116"/>
            <a:ext cx="15808858" cy="9756284"/>
          </a:xfrm>
          <a:prstGeom prst="rect">
            <a:avLst/>
          </a:prstGeom>
        </p:spPr>
        <p:txBody>
          <a:bodyPr lIns="0" tIns="0" rIns="0" bIns="0" rtlCol="0" anchor="t">
            <a:spAutoFit/>
          </a:bodyPr>
          <a:lstStyle/>
          <a:p>
            <a:pPr algn="l">
              <a:lnSpc>
                <a:spcPts val="4715"/>
              </a:lnSpc>
            </a:pPr>
            <a:endParaRPr/>
          </a:p>
          <a:p>
            <a:pPr algn="l">
              <a:lnSpc>
                <a:spcPts val="6001"/>
              </a:lnSpc>
            </a:pPr>
            <a:r>
              <a:rPr lang="en-US" sz="3750" u="none">
                <a:solidFill>
                  <a:srgbClr val="007074"/>
                </a:solidFill>
                <a:latin typeface="TT Commons Pro Bold"/>
              </a:rPr>
              <a:t>SOFTWARES USED </a:t>
            </a:r>
          </a:p>
          <a:p>
            <a:pPr algn="l">
              <a:lnSpc>
                <a:spcPts val="6001"/>
              </a:lnSpc>
            </a:pPr>
            <a:endParaRPr lang="en-US" sz="3750" u="none">
              <a:solidFill>
                <a:srgbClr val="007074"/>
              </a:solidFill>
              <a:latin typeface="TT Commons Pro Bold"/>
            </a:endParaRPr>
          </a:p>
          <a:p>
            <a:pPr marL="636292" lvl="1" indent="-318146" algn="l">
              <a:lnSpc>
                <a:spcPts val="4715"/>
              </a:lnSpc>
              <a:buFont typeface="Arial"/>
              <a:buChar char="•"/>
            </a:pPr>
            <a:r>
              <a:rPr lang="en-US" sz="2947" u="none">
                <a:solidFill>
                  <a:srgbClr val="007074"/>
                </a:solidFill>
                <a:latin typeface="TT Commons Pro Italics"/>
              </a:rPr>
              <a:t>YoloV8</a:t>
            </a:r>
          </a:p>
          <a:p>
            <a:pPr algn="l">
              <a:lnSpc>
                <a:spcPts val="4715"/>
              </a:lnSpc>
            </a:pPr>
            <a:endParaRPr lang="en-US" sz="2947" u="none">
              <a:solidFill>
                <a:srgbClr val="007074"/>
              </a:solidFill>
              <a:latin typeface="TT Commons Pro Italics"/>
            </a:endParaRPr>
          </a:p>
          <a:p>
            <a:pPr marL="636292" lvl="1" indent="-318146" algn="l">
              <a:lnSpc>
                <a:spcPts val="4715"/>
              </a:lnSpc>
              <a:buFont typeface="Arial"/>
              <a:buChar char="•"/>
            </a:pPr>
            <a:r>
              <a:rPr lang="en-US" sz="2947" u="none">
                <a:solidFill>
                  <a:srgbClr val="007074"/>
                </a:solidFill>
                <a:latin typeface="TT Commons Pro"/>
              </a:rPr>
              <a:t>OpenCV</a:t>
            </a:r>
          </a:p>
          <a:p>
            <a:pPr algn="l">
              <a:lnSpc>
                <a:spcPts val="4715"/>
              </a:lnSpc>
            </a:pPr>
            <a:endParaRPr lang="en-US" sz="2947" u="none">
              <a:solidFill>
                <a:srgbClr val="007074"/>
              </a:solidFill>
              <a:latin typeface="TT Commons Pro"/>
            </a:endParaRPr>
          </a:p>
          <a:p>
            <a:pPr marL="636292" lvl="1" indent="-318146" algn="l">
              <a:lnSpc>
                <a:spcPts val="4715"/>
              </a:lnSpc>
              <a:buFont typeface="Arial"/>
              <a:buChar char="•"/>
            </a:pPr>
            <a:r>
              <a:rPr lang="en-US" sz="2947" u="none">
                <a:solidFill>
                  <a:srgbClr val="007074"/>
                </a:solidFill>
                <a:latin typeface="TT Commons Pro"/>
              </a:rPr>
              <a:t>EasyOCR</a:t>
            </a:r>
          </a:p>
          <a:p>
            <a:pPr algn="l">
              <a:lnSpc>
                <a:spcPts val="4715"/>
              </a:lnSpc>
            </a:pPr>
            <a:endParaRPr lang="en-US" sz="2947" u="none">
              <a:solidFill>
                <a:srgbClr val="007074"/>
              </a:solidFill>
              <a:latin typeface="TT Commons Pro"/>
            </a:endParaRPr>
          </a:p>
          <a:p>
            <a:pPr marL="636292" lvl="1" indent="-318146" algn="l">
              <a:lnSpc>
                <a:spcPts val="4715"/>
              </a:lnSpc>
              <a:buFont typeface="Arial"/>
              <a:buChar char="•"/>
            </a:pPr>
            <a:r>
              <a:rPr lang="en-US" sz="2947" u="none">
                <a:solidFill>
                  <a:srgbClr val="007074"/>
                </a:solidFill>
                <a:latin typeface="TT Commons Pro"/>
              </a:rPr>
              <a:t>Google Collab </a:t>
            </a:r>
          </a:p>
          <a:p>
            <a:pPr algn="l">
              <a:lnSpc>
                <a:spcPts val="4715"/>
              </a:lnSpc>
            </a:pPr>
            <a:endParaRPr lang="en-US" sz="2947" u="none">
              <a:solidFill>
                <a:srgbClr val="007074"/>
              </a:solidFill>
              <a:latin typeface="TT Commons Pro"/>
            </a:endParaRPr>
          </a:p>
          <a:p>
            <a:pPr marL="636292" lvl="1" indent="-318146" algn="l">
              <a:lnSpc>
                <a:spcPts val="4715"/>
              </a:lnSpc>
              <a:buFont typeface="Arial"/>
              <a:buChar char="•"/>
            </a:pPr>
            <a:r>
              <a:rPr lang="en-US" sz="2947" u="none">
                <a:solidFill>
                  <a:srgbClr val="007074"/>
                </a:solidFill>
                <a:latin typeface="TT Commons Pro"/>
              </a:rPr>
              <a:t>Visual Studio code</a:t>
            </a:r>
          </a:p>
          <a:p>
            <a:pPr algn="l">
              <a:lnSpc>
                <a:spcPts val="4715"/>
              </a:lnSpc>
            </a:pPr>
            <a:endParaRPr lang="en-US" sz="2947" u="none">
              <a:solidFill>
                <a:srgbClr val="007074"/>
              </a:solidFill>
              <a:latin typeface="TT Commons Pro"/>
            </a:endParaRPr>
          </a:p>
          <a:p>
            <a:pPr marL="636292" lvl="1" indent="-318146" algn="l">
              <a:lnSpc>
                <a:spcPts val="4715"/>
              </a:lnSpc>
              <a:buFont typeface="Arial"/>
              <a:buChar char="•"/>
            </a:pPr>
            <a:r>
              <a:rPr lang="en-US" sz="2947" u="none">
                <a:solidFill>
                  <a:srgbClr val="007074"/>
                </a:solidFill>
                <a:latin typeface="TT Commons Pro"/>
              </a:rPr>
              <a:t>PyTorch</a:t>
            </a:r>
          </a:p>
          <a:p>
            <a:pPr algn="l">
              <a:lnSpc>
                <a:spcPts val="4715"/>
              </a:lnSpc>
            </a:pPr>
            <a:endParaRPr lang="en-US" sz="2947" u="none">
              <a:solidFill>
                <a:srgbClr val="007074"/>
              </a:solidFill>
              <a:latin typeface="TT Commons Pro"/>
            </a:endParaRPr>
          </a:p>
          <a:p>
            <a:pPr algn="l">
              <a:lnSpc>
                <a:spcPts val="4715"/>
              </a:lnSpc>
            </a:pPr>
            <a:endParaRPr lang="en-US" sz="2947" u="none">
              <a:solidFill>
                <a:srgbClr val="007074"/>
              </a:solidFill>
              <a:latin typeface="TT Commons Pro"/>
            </a:endParaRPr>
          </a:p>
        </p:txBody>
      </p:sp>
      <p:sp>
        <p:nvSpPr>
          <p:cNvPr id="7" name="TextBox 7"/>
          <p:cNvSpPr txBox="1"/>
          <p:nvPr/>
        </p:nvSpPr>
        <p:spPr>
          <a:xfrm>
            <a:off x="15030004" y="9296400"/>
            <a:ext cx="2712910" cy="283210"/>
          </a:xfrm>
          <a:prstGeom prst="rect">
            <a:avLst/>
          </a:prstGeom>
        </p:spPr>
        <p:txBody>
          <a:bodyPr lIns="0" tIns="0" rIns="0" bIns="0" rtlCol="0" anchor="t">
            <a:spAutoFit/>
          </a:bodyPr>
          <a:lstStyle/>
          <a:p>
            <a:pPr algn="r">
              <a:lnSpc>
                <a:spcPts val="2120"/>
              </a:lnSpc>
            </a:pPr>
            <a:r>
              <a:rPr lang="en-US" sz="2000">
                <a:solidFill>
                  <a:srgbClr val="6AABA5"/>
                </a:solidFill>
                <a:latin typeface="TT Commons Pro"/>
              </a:rPr>
              <a:t>KAVACH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690</Words>
  <Application>Microsoft Office PowerPoint</Application>
  <PresentationFormat>Custom</PresentationFormat>
  <Paragraphs>149</Paragraphs>
  <Slides>18</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TT Commons Pro Italics</vt:lpstr>
      <vt:lpstr>TT Commons Pro Bold</vt:lpstr>
      <vt:lpstr>TT Commons Pro</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KAVACH PRESENTATION</dc:title>
  <cp:lastModifiedBy>Sweta Thanu</cp:lastModifiedBy>
  <cp:revision>4</cp:revision>
  <dcterms:created xsi:type="dcterms:W3CDTF">2006-08-16T00:00:00Z</dcterms:created>
  <dcterms:modified xsi:type="dcterms:W3CDTF">2023-03-25T09:47:34Z</dcterms:modified>
  <dc:identifier>DAFeKcNA1bA</dc:identifier>
</cp:coreProperties>
</file>